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handoutMasterIdLst>
    <p:handoutMasterId r:id="rId40"/>
  </p:handoutMasterIdLst>
  <p:sldIdLst>
    <p:sldId id="256" r:id="rId2"/>
    <p:sldId id="605" r:id="rId3"/>
    <p:sldId id="324" r:id="rId4"/>
    <p:sldId id="335" r:id="rId5"/>
    <p:sldId id="344" r:id="rId6"/>
    <p:sldId id="577" r:id="rId7"/>
    <p:sldId id="342" r:id="rId8"/>
    <p:sldId id="579" r:id="rId9"/>
    <p:sldId id="312" r:id="rId10"/>
    <p:sldId id="313" r:id="rId11"/>
    <p:sldId id="304" r:id="rId12"/>
    <p:sldId id="303" r:id="rId13"/>
    <p:sldId id="329" r:id="rId14"/>
    <p:sldId id="325" r:id="rId15"/>
    <p:sldId id="798" r:id="rId16"/>
    <p:sldId id="796" r:id="rId17"/>
    <p:sldId id="797" r:id="rId18"/>
    <p:sldId id="800" r:id="rId19"/>
    <p:sldId id="316" r:id="rId20"/>
    <p:sldId id="801" r:id="rId21"/>
    <p:sldId id="588" r:id="rId22"/>
    <p:sldId id="584" r:id="rId23"/>
    <p:sldId id="602" r:id="rId24"/>
    <p:sldId id="260" r:id="rId25"/>
    <p:sldId id="585" r:id="rId26"/>
    <p:sldId id="794" r:id="rId27"/>
    <p:sldId id="402" r:id="rId28"/>
    <p:sldId id="802" r:id="rId29"/>
    <p:sldId id="394" r:id="rId30"/>
    <p:sldId id="693" r:id="rId31"/>
    <p:sldId id="669" r:id="rId32"/>
    <p:sldId id="775" r:id="rId33"/>
    <p:sldId id="595" r:id="rId34"/>
    <p:sldId id="799" r:id="rId35"/>
    <p:sldId id="345" r:id="rId36"/>
    <p:sldId id="777" r:id="rId37"/>
    <p:sldId id="282" r:id="rId38"/>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56">
          <p15:clr>
            <a:srgbClr val="A4A3A4"/>
          </p15:clr>
        </p15:guide>
        <p15:guide id="2" pos="440">
          <p15:clr>
            <a:srgbClr val="A4A3A4"/>
          </p15:clr>
        </p15:guide>
        <p15:guide id="3" orient="horz" pos="4133">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Clark" initials="A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00" autoAdjust="0"/>
  </p:normalViewPr>
  <p:slideViewPr>
    <p:cSldViewPr snapToGrid="0" showGuides="1">
      <p:cViewPr varScale="1">
        <p:scale>
          <a:sx n="82" d="100"/>
          <a:sy n="82" d="100"/>
        </p:scale>
        <p:origin x="893" y="72"/>
      </p:cViewPr>
      <p:guideLst>
        <p:guide orient="horz" pos="556"/>
        <p:guide pos="440"/>
        <p:guide orient="horz" pos="4133"/>
      </p:guideLst>
    </p:cSldViewPr>
  </p:slideViewPr>
  <p:outlineViewPr>
    <p:cViewPr>
      <p:scale>
        <a:sx n="33" d="100"/>
        <a:sy n="33" d="100"/>
      </p:scale>
      <p:origin x="0" y="-4406"/>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0" d="100"/>
        <a:sy n="100" d="100"/>
      </p:scale>
      <p:origin x="0" y="-1445"/>
    </p:cViewPr>
  </p:sorterViewPr>
  <p:notesViewPr>
    <p:cSldViewPr snapToGrid="0" showGuides="1">
      <p:cViewPr varScale="1">
        <p:scale>
          <a:sx n="120" d="100"/>
          <a:sy n="120" d="100"/>
        </p:scale>
        <p:origin x="4696" y="1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slide" Target="slides/slide7.xml"/><Relationship Id="rId1" Type="http://schemas.openxmlformats.org/officeDocument/2006/relationships/slide" Target="slides/slide4.xml"/><Relationship Id="rId5" Type="http://schemas.openxmlformats.org/officeDocument/2006/relationships/slide" Target="slides/slide37.xml"/><Relationship Id="rId4" Type="http://schemas.openxmlformats.org/officeDocument/2006/relationships/slide" Target="slides/slide3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14T10:53:19.325"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8C8F3B-E5AB-E9F5-430E-3E93512947F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AU"/>
          </a:p>
        </p:txBody>
      </p:sp>
      <p:sp>
        <p:nvSpPr>
          <p:cNvPr id="3" name="Date Placeholder 2">
            <a:extLst>
              <a:ext uri="{FF2B5EF4-FFF2-40B4-BE49-F238E27FC236}">
                <a16:creationId xmlns:a16="http://schemas.microsoft.com/office/drawing/2014/main" id="{126E37D7-5278-344B-DA76-9E2B2DFAD8D5}"/>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715C3D83-777B-9444-984B-DE36ABE8BDEA}" type="datetimeFigureOut">
              <a:rPr lang="en-AU"/>
              <a:pPr>
                <a:defRPr/>
              </a:pPr>
              <a:t>10/05/2025</a:t>
            </a:fld>
            <a:endParaRPr lang="en-AU"/>
          </a:p>
        </p:txBody>
      </p:sp>
      <p:sp>
        <p:nvSpPr>
          <p:cNvPr id="4" name="Footer Placeholder 3">
            <a:extLst>
              <a:ext uri="{FF2B5EF4-FFF2-40B4-BE49-F238E27FC236}">
                <a16:creationId xmlns:a16="http://schemas.microsoft.com/office/drawing/2014/main" id="{D0BCCB50-1166-7F81-EBF9-239AD6993B56}"/>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AU"/>
          </a:p>
        </p:txBody>
      </p:sp>
      <p:sp>
        <p:nvSpPr>
          <p:cNvPr id="5" name="Slide Number Placeholder 4">
            <a:extLst>
              <a:ext uri="{FF2B5EF4-FFF2-40B4-BE49-F238E27FC236}">
                <a16:creationId xmlns:a16="http://schemas.microsoft.com/office/drawing/2014/main" id="{1B6C9F03-5854-022C-2868-341F22510B68}"/>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185D5C7-181E-9A47-8558-32CDB6F4E560}" type="slidenum">
              <a:rPr lang="en-AU" altLang="en-US"/>
              <a:pPr>
                <a:defRPr/>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AA95D94-A9B8-595A-36F1-78FCE6D5F44B}"/>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128"/>
              </a:defRPr>
            </a:lvl1pPr>
          </a:lstStyle>
          <a:p>
            <a:pPr>
              <a:defRPr/>
            </a:pPr>
            <a:endParaRPr lang="en-US"/>
          </a:p>
        </p:txBody>
      </p:sp>
      <p:sp>
        <p:nvSpPr>
          <p:cNvPr id="3075" name="Rectangle 3">
            <a:extLst>
              <a:ext uri="{FF2B5EF4-FFF2-40B4-BE49-F238E27FC236}">
                <a16:creationId xmlns:a16="http://schemas.microsoft.com/office/drawing/2014/main" id="{885F7177-B5B0-6F4B-33DF-B4744A2D0908}"/>
              </a:ext>
            </a:extLst>
          </p:cNvPr>
          <p:cNvSpPr>
            <a:spLocks noGrp="1" noChangeArrowheads="1"/>
          </p:cNvSpPr>
          <p:nvPr>
            <p:ph type="dt"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endParaRPr lang="en-US"/>
          </a:p>
        </p:txBody>
      </p:sp>
      <p:sp>
        <p:nvSpPr>
          <p:cNvPr id="2052" name="Rectangle 4">
            <a:extLst>
              <a:ext uri="{FF2B5EF4-FFF2-40B4-BE49-F238E27FC236}">
                <a16:creationId xmlns:a16="http://schemas.microsoft.com/office/drawing/2014/main" id="{F3B3C818-D301-A154-7297-498AF9ABD313}"/>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E1D3EBA-857D-F112-AB99-D9B54CC37827}"/>
              </a:ext>
            </a:extLst>
          </p:cNvPr>
          <p:cNvSpPr>
            <a:spLocks noGrp="1" noChangeArrowheads="1"/>
          </p:cNvSpPr>
          <p:nvPr>
            <p:ph type="body" sz="quarter" idx="3"/>
          </p:nvPr>
        </p:nvSpPr>
        <p:spPr bwMode="auto">
          <a:xfrm>
            <a:off x="679450" y="4716463"/>
            <a:ext cx="5438775" cy="446563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8E81260E-DAD0-825F-234F-71BEC71233F0}"/>
              </a:ext>
            </a:extLst>
          </p:cNvPr>
          <p:cNvSpPr>
            <a:spLocks noGrp="1" noChangeArrowheads="1"/>
          </p:cNvSpPr>
          <p:nvPr>
            <p:ph type="ftr" sz="quarter" idx="4"/>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128"/>
              </a:defRPr>
            </a:lvl1pPr>
          </a:lstStyle>
          <a:p>
            <a:pPr>
              <a:defRPr/>
            </a:pPr>
            <a:endParaRPr lang="en-US"/>
          </a:p>
        </p:txBody>
      </p:sp>
      <p:sp>
        <p:nvSpPr>
          <p:cNvPr id="3079" name="Rectangle 7">
            <a:extLst>
              <a:ext uri="{FF2B5EF4-FFF2-40B4-BE49-F238E27FC236}">
                <a16:creationId xmlns:a16="http://schemas.microsoft.com/office/drawing/2014/main" id="{495B9C6D-3E99-F7E6-85AB-BB6E31B901FF}"/>
              </a:ext>
            </a:extLst>
          </p:cNvPr>
          <p:cNvSpPr>
            <a:spLocks noGrp="1" noChangeArrowheads="1"/>
          </p:cNvSpPr>
          <p:nvPr>
            <p:ph type="sldNum" sz="quarter" idx="5"/>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A6F925-9342-BC4C-8006-DA6DD1B42D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C918F771-2213-E4B6-E2AA-EB8D3D67ED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8223AD-89B2-3040-B87C-7B8850EB45CE}" type="slidenum">
              <a:rPr lang="en-US" altLang="en-US" sz="1200" smtClean="0"/>
              <a:pPr/>
              <a:t>1</a:t>
            </a:fld>
            <a:endParaRPr lang="en-US" altLang="en-US" sz="1200"/>
          </a:p>
        </p:txBody>
      </p:sp>
      <p:sp>
        <p:nvSpPr>
          <p:cNvPr id="5122" name="Rectangle 2">
            <a:extLst>
              <a:ext uri="{FF2B5EF4-FFF2-40B4-BE49-F238E27FC236}">
                <a16:creationId xmlns:a16="http://schemas.microsoft.com/office/drawing/2014/main" id="{AA267A76-7A33-2830-8132-4525E33BFF88}"/>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2520776B-FB13-C570-5BE1-31ADDADF93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BA0EA323-5C14-EB5A-A250-AF15B1551D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4D41D9-44CD-684B-874C-A37B1F55E832}" type="slidenum">
              <a:rPr lang="en-US" altLang="en-US" sz="1200" smtClean="0"/>
              <a:pPr/>
              <a:t>14</a:t>
            </a:fld>
            <a:endParaRPr lang="en-US" altLang="en-US" sz="1200"/>
          </a:p>
        </p:txBody>
      </p:sp>
      <p:sp>
        <p:nvSpPr>
          <p:cNvPr id="27650" name="Rectangle 2">
            <a:extLst>
              <a:ext uri="{FF2B5EF4-FFF2-40B4-BE49-F238E27FC236}">
                <a16:creationId xmlns:a16="http://schemas.microsoft.com/office/drawing/2014/main" id="{BB265D25-13CE-CB84-EB85-90B7687053D9}"/>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8CF3358-BCAF-7A84-6E48-23B756A78B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A6F925-9342-BC4C-8006-DA6DD1B42DB3}" type="slidenum">
              <a:rPr lang="en-US" altLang="en-US" smtClean="0"/>
              <a:pPr>
                <a:defRPr/>
              </a:pPr>
              <a:t>22</a:t>
            </a:fld>
            <a:endParaRPr lang="en-US" altLang="en-US"/>
          </a:p>
        </p:txBody>
      </p:sp>
    </p:spTree>
    <p:extLst>
      <p:ext uri="{BB962C8B-B14F-4D97-AF65-F5344CB8AC3E}">
        <p14:creationId xmlns:p14="http://schemas.microsoft.com/office/powerpoint/2010/main" val="1180657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71ABAEEB-B6FC-E8AE-7149-A614CC99C0D2}"/>
              </a:ext>
            </a:extLst>
          </p:cNvPr>
          <p:cNvSpPr>
            <a:spLocks noGrp="1" noRot="1" noChangeAspect="1" noChangeArrowheads="1" noTextEdit="1"/>
          </p:cNvSpPr>
          <p:nvPr>
            <p:ph type="sldImg"/>
          </p:nvPr>
        </p:nvSpPr>
        <p:spPr>
          <a:xfrm>
            <a:off x="919163" y="744538"/>
            <a:ext cx="4962525" cy="3721100"/>
          </a:xfrm>
          <a:ln/>
        </p:spPr>
      </p:sp>
      <p:sp>
        <p:nvSpPr>
          <p:cNvPr id="37890" name="Rectangle 3">
            <a:extLst>
              <a:ext uri="{FF2B5EF4-FFF2-40B4-BE49-F238E27FC236}">
                <a16:creationId xmlns:a16="http://schemas.microsoft.com/office/drawing/2014/main" id="{77A8DA59-EF21-4263-732D-D615FB5F6275}"/>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384842A-93C3-95B0-F166-FBB6A870CCE3}"/>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EBA332B6-FE06-D71E-2D0B-72B0D8ADEE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AFDE67C-0F6A-3654-D26F-F630EB3A2D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latin typeface="Times New Roman" panose="02020603050405020304" pitchFamily="18" charset="0"/>
                <a:ea typeface="ＭＳ Ｐゴシック" panose="020B0600070205080204" pitchFamily="34" charset="-128"/>
              </a:rPr>
              <a:t>RAY A NUTRITION SLICE</a:t>
            </a:r>
          </a:p>
        </p:txBody>
      </p:sp>
      <p:sp>
        <p:nvSpPr>
          <p:cNvPr id="44034" name="Rectangle 3">
            <a:extLst>
              <a:ext uri="{FF2B5EF4-FFF2-40B4-BE49-F238E27FC236}">
                <a16:creationId xmlns:a16="http://schemas.microsoft.com/office/drawing/2014/main" id="{31BFFEC7-4072-C7F5-F985-10A6ABC236E5}"/>
              </a:ext>
            </a:extLst>
          </p:cNvPr>
          <p:cNvSpPr>
            <a:spLocks noGrp="1" noRot="1" noChangeAspect="1" noChangeArrowheads="1" noTextEdit="1"/>
          </p:cNvSpPr>
          <p:nvPr>
            <p:ph type="sldImg"/>
          </p:nvPr>
        </p:nvSpPr>
        <p:spPr>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0880ECF-26CC-551F-82EB-864B0F7F0C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400">
                <a:solidFill>
                  <a:schemeClr val="tx1"/>
                </a:solidFill>
                <a:latin typeface="Arial" panose="020B0604020202020204" pitchFamily="34" charset="0"/>
                <a:ea typeface="ＭＳ Ｐゴシック" panose="020B0600070205080204" pitchFamily="34" charset="-128"/>
              </a:defRPr>
            </a:lvl1pPr>
            <a:lvl2pPr marL="742950" indent="-285750" defTabSz="957263">
              <a:defRPr sz="2400">
                <a:solidFill>
                  <a:schemeClr val="tx1"/>
                </a:solidFill>
                <a:latin typeface="Arial" panose="020B0604020202020204" pitchFamily="34" charset="0"/>
                <a:ea typeface="ＭＳ Ｐゴシック" panose="020B0600070205080204" pitchFamily="34" charset="-128"/>
              </a:defRPr>
            </a:lvl2pPr>
            <a:lvl3pPr marL="1143000" indent="-228600" defTabSz="957263">
              <a:defRPr sz="2400">
                <a:solidFill>
                  <a:schemeClr val="tx1"/>
                </a:solidFill>
                <a:latin typeface="Arial" panose="020B0604020202020204" pitchFamily="34" charset="0"/>
                <a:ea typeface="ＭＳ Ｐゴシック" panose="020B0600070205080204" pitchFamily="34" charset="-128"/>
              </a:defRPr>
            </a:lvl3pPr>
            <a:lvl4pPr marL="1600200" indent="-228600" defTabSz="957263">
              <a:defRPr sz="2400">
                <a:solidFill>
                  <a:schemeClr val="tx1"/>
                </a:solidFill>
                <a:latin typeface="Arial" panose="020B0604020202020204" pitchFamily="34" charset="0"/>
                <a:ea typeface="ＭＳ Ｐゴシック" panose="020B0600070205080204" pitchFamily="34" charset="-128"/>
              </a:defRPr>
            </a:lvl4pPr>
            <a:lvl5pPr marL="2057400" indent="-228600" defTabSz="957263">
              <a:defRPr sz="2400">
                <a:solidFill>
                  <a:schemeClr val="tx1"/>
                </a:solidFill>
                <a:latin typeface="Arial" panose="020B0604020202020204" pitchFamily="34" charset="0"/>
                <a:ea typeface="ＭＳ Ｐゴシック" panose="020B0600070205080204" pitchFamily="34" charset="-128"/>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86D699-4DE2-E641-8A64-62CA8AFC50C3}" type="slidenum">
              <a:rPr lang="en-AU" altLang="en-US" sz="1200" smtClean="0"/>
              <a:pPr/>
              <a:t>29</a:t>
            </a:fld>
            <a:endParaRPr lang="en-AU" altLang="en-US" sz="1200"/>
          </a:p>
        </p:txBody>
      </p:sp>
      <p:sp>
        <p:nvSpPr>
          <p:cNvPr id="46082" name="Rectangle 2">
            <a:extLst>
              <a:ext uri="{FF2B5EF4-FFF2-40B4-BE49-F238E27FC236}">
                <a16:creationId xmlns:a16="http://schemas.microsoft.com/office/drawing/2014/main" id="{B6E1468F-979F-9C0F-317A-C26AF526533B}"/>
              </a:ext>
            </a:extLst>
          </p:cNvPr>
          <p:cNvSpPr>
            <a:spLocks noGrp="1" noRot="1" noChangeAspect="1" noChangeArrowheads="1" noTextEdit="1"/>
          </p:cNvSpPr>
          <p:nvPr>
            <p:ph type="sldImg"/>
          </p:nvPr>
        </p:nvSpPr>
        <p:spPr>
          <a:xfrm>
            <a:off x="919163" y="746125"/>
            <a:ext cx="4970462" cy="3727450"/>
          </a:xfrm>
          <a:ln/>
        </p:spPr>
      </p:sp>
      <p:sp>
        <p:nvSpPr>
          <p:cNvPr id="46083" name="Rectangle 3">
            <a:extLst>
              <a:ext uri="{FF2B5EF4-FFF2-40B4-BE49-F238E27FC236}">
                <a16:creationId xmlns:a16="http://schemas.microsoft.com/office/drawing/2014/main" id="{989FDED7-E0FE-D5C7-12A9-E161D23A637B}"/>
              </a:ext>
            </a:extLst>
          </p:cNvPr>
          <p:cNvSpPr>
            <a:spLocks noGrp="1" noChangeArrowheads="1"/>
          </p:cNvSpPr>
          <p:nvPr>
            <p:ph type="body" idx="1"/>
          </p:nvPr>
        </p:nvSpPr>
        <p:spPr>
          <a:xfrm>
            <a:off x="681038" y="4722813"/>
            <a:ext cx="5445125" cy="447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9" tIns="45779" rIns="91559" bIns="45779"/>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3921963E-B0B8-9932-E6C6-2C10CBC076FC}"/>
              </a:ext>
            </a:extLst>
          </p:cNvPr>
          <p:cNvSpPr>
            <a:spLocks noGrp="1" noChangeArrowheads="1"/>
          </p:cNvSpPr>
          <p:nvPr>
            <p:ph type="sldNum" sz="quarter" idx="5"/>
          </p:nvPr>
        </p:nvSpPr>
        <p:spPr>
          <a:xfrm>
            <a:off x="3856038" y="9440863"/>
            <a:ext cx="2949575"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7AAABD-2ACF-844D-B402-184463F8C3D2}" type="slidenum">
              <a:rPr lang="en-AU" altLang="en-US" sz="2000" i="1" smtClean="0">
                <a:solidFill>
                  <a:srgbClr val="FFFFFF"/>
                </a:solidFill>
                <a:latin typeface="Tahoma" panose="020B0604030504040204" pitchFamily="34" charset="0"/>
              </a:rPr>
              <a:pPr/>
              <a:t>30</a:t>
            </a:fld>
            <a:endParaRPr lang="en-AU" altLang="en-US" sz="2000" i="1">
              <a:solidFill>
                <a:srgbClr val="FFFFFF"/>
              </a:solidFill>
              <a:latin typeface="Tahoma" panose="020B0604030504040204" pitchFamily="34" charset="0"/>
            </a:endParaRPr>
          </a:p>
        </p:txBody>
      </p:sp>
      <p:sp>
        <p:nvSpPr>
          <p:cNvPr id="52226" name="Rectangle 2">
            <a:extLst>
              <a:ext uri="{FF2B5EF4-FFF2-40B4-BE49-F238E27FC236}">
                <a16:creationId xmlns:a16="http://schemas.microsoft.com/office/drawing/2014/main" id="{82AA5C46-D8BB-F595-6FDB-5FD5434FC16B}"/>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45BFB7B-74DA-1EAB-218B-F4E29A2335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noFill/>
          <a:ln w="9525"/>
        </p:spPr>
        <p:txBody>
          <a:bodyPr/>
          <a:lstStyle/>
          <a:p>
            <a:endParaRPr lang="en-AU"/>
          </a:p>
        </p:txBody>
      </p:sp>
      <p:sp>
        <p:nvSpPr>
          <p:cNvPr id="19459" name="Rectangle 3"/>
          <p:cNvSpPr>
            <a:spLocks noGrp="1" noRot="1" noChangeAspect="1" noChangeArrowheads="1" noTextEdit="1"/>
          </p:cNvSpPr>
          <p:nvPr>
            <p:ph type="sldImg"/>
          </p:nvPr>
        </p:nvSpPr>
        <p:spPr>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B6D74FC7-329F-F821-97F0-51B8612E1653}"/>
              </a:ext>
            </a:extLst>
          </p:cNvPr>
          <p:cNvSpPr>
            <a:spLocks noGrp="1" noRot="1" noChangeAspect="1" noChangeArrowheads="1" noTextEdit="1"/>
          </p:cNvSpPr>
          <p:nvPr>
            <p:ph type="sldImg"/>
          </p:nvPr>
        </p:nvSpPr>
        <p:spPr>
          <a:ln/>
        </p:spPr>
      </p:sp>
      <p:sp>
        <p:nvSpPr>
          <p:cNvPr id="56322" name="Notes Placeholder 2">
            <a:extLst>
              <a:ext uri="{FF2B5EF4-FFF2-40B4-BE49-F238E27FC236}">
                <a16:creationId xmlns:a16="http://schemas.microsoft.com/office/drawing/2014/main" id="{7B8F34C8-A63B-D02F-9932-252B611CD6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6840B31E-4FF0-51EA-4A72-6BDFC0055BC4}"/>
              </a:ext>
            </a:extLst>
          </p:cNvPr>
          <p:cNvSpPr>
            <a:spLocks noGrp="1" noRot="1" noChangeAspect="1" noChangeArrowheads="1" noTextEdit="1"/>
          </p:cNvSpPr>
          <p:nvPr>
            <p:ph type="sldImg"/>
          </p:nvPr>
        </p:nvSpPr>
        <p:spPr>
          <a:xfrm>
            <a:off x="919163" y="744538"/>
            <a:ext cx="4962525" cy="3721100"/>
          </a:xfrm>
          <a:ln/>
        </p:spPr>
      </p:sp>
      <p:sp>
        <p:nvSpPr>
          <p:cNvPr id="7170" name="Rectangle 3">
            <a:extLst>
              <a:ext uri="{FF2B5EF4-FFF2-40B4-BE49-F238E27FC236}">
                <a16:creationId xmlns:a16="http://schemas.microsoft.com/office/drawing/2014/main" id="{08A21450-1815-D3E5-8E7E-8AD81790B89C}"/>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FB9A679E-AFEE-E655-DFBA-DB94442CD04C}"/>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DCE8678A-12F5-12E8-3004-DB3819E263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ea typeface="ＭＳ Ｐゴシック" panose="020B0600070205080204" pitchFamily="34" charset="-128"/>
              </a:rPr>
              <a:t>To illustrate like to show a couple of studies</a:t>
            </a:r>
          </a:p>
        </p:txBody>
      </p:sp>
      <p:sp>
        <p:nvSpPr>
          <p:cNvPr id="54275" name="Slide Number Placeholder 3">
            <a:extLst>
              <a:ext uri="{FF2B5EF4-FFF2-40B4-BE49-F238E27FC236}">
                <a16:creationId xmlns:a16="http://schemas.microsoft.com/office/drawing/2014/main" id="{0FEC2DEF-1A28-5DDF-7B7F-BC4F28D781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E5A516-7E4D-3D42-89CD-E713FA7E59DE}" type="slidenum">
              <a:rPr lang="en-AU" altLang="en-US" sz="1200" smtClean="0"/>
              <a:pPr/>
              <a:t>35</a:t>
            </a:fld>
            <a:endParaRPr lang="en-AU"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B9CCE396-FF7E-9E11-EE6A-630721EC5839}"/>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85B3129E-E1C2-BD03-E2AE-E76E60F8F0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B0695B19-71C8-D5B1-847A-B446C5AC96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CA952B-5EFC-BA45-8698-156A19B47479}" type="slidenum">
              <a:rPr lang="en-US" altLang="en-US" sz="1200" smtClean="0"/>
              <a:pPr/>
              <a:t>37</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E806A1D8-002E-2747-82D5-77627060A2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93DF39-244D-CA4C-A615-052C5B5D77E0}" type="slidenum">
              <a:rPr lang="en-AU" altLang="en-US" sz="1200" smtClean="0"/>
              <a:pPr/>
              <a:t>3</a:t>
            </a:fld>
            <a:endParaRPr lang="en-AU" altLang="en-US" sz="1200"/>
          </a:p>
        </p:txBody>
      </p:sp>
      <p:sp>
        <p:nvSpPr>
          <p:cNvPr id="9218" name="Rectangle 2">
            <a:extLst>
              <a:ext uri="{FF2B5EF4-FFF2-40B4-BE49-F238E27FC236}">
                <a16:creationId xmlns:a16="http://schemas.microsoft.com/office/drawing/2014/main" id="{ED5A7A15-7358-F02B-E945-1F0E72626ADC}"/>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2372D969-B3F1-EEDB-9C94-CD9A4833A1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Add a slice – of pic of egg and sperm from Slide 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08F03B20-0021-D537-2FDA-3BB2041F47B9}"/>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F380A76A-46A5-346D-7206-F4CABC1457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2291" name="Slide Number Placeholder 3">
            <a:extLst>
              <a:ext uri="{FF2B5EF4-FFF2-40B4-BE49-F238E27FC236}">
                <a16:creationId xmlns:a16="http://schemas.microsoft.com/office/drawing/2014/main" id="{DDBD4408-6DDC-EB24-1DF6-8F472D3157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7FF818-7E73-1E4E-ABA6-8C81D27200F1}" type="slidenum">
              <a:rPr lang="en-US" altLang="en-US" sz="1200" smtClean="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0A6F925-9342-BC4C-8006-DA6DD1B42DB3}" type="slidenum">
              <a:rPr lang="en-US" altLang="en-US" smtClean="0"/>
              <a:pPr>
                <a:defRPr/>
              </a:pPr>
              <a:t>7</a:t>
            </a:fld>
            <a:endParaRPr lang="en-US" altLang="en-US"/>
          </a:p>
        </p:txBody>
      </p:sp>
    </p:spTree>
    <p:extLst>
      <p:ext uri="{BB962C8B-B14F-4D97-AF65-F5344CB8AC3E}">
        <p14:creationId xmlns:p14="http://schemas.microsoft.com/office/powerpoint/2010/main" val="398120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D460134-0D98-46EA-D6D2-1292B53209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C65C01-ED6C-F44F-8D03-5517AEEDCB38}" type="slidenum">
              <a:rPr lang="en-US" altLang="en-US" sz="1200" smtClean="0"/>
              <a:pPr/>
              <a:t>9</a:t>
            </a:fld>
            <a:endParaRPr lang="en-US" altLang="en-US" sz="1200"/>
          </a:p>
        </p:txBody>
      </p:sp>
      <p:sp>
        <p:nvSpPr>
          <p:cNvPr id="17410" name="Rectangle 2">
            <a:extLst>
              <a:ext uri="{FF2B5EF4-FFF2-40B4-BE49-F238E27FC236}">
                <a16:creationId xmlns:a16="http://schemas.microsoft.com/office/drawing/2014/main" id="{1E48B02E-EED9-2086-AD32-4FB202108B5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8637D64C-E854-03DC-2CA1-B1CD6F7BD7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Pic slice man and woman in late 20’s to mid 30s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A8B2EC76-026F-6134-DA50-521AF1A4FA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174EFE-1FE4-C34C-9144-99C1D703CB79}" type="slidenum">
              <a:rPr lang="en-US" altLang="en-US" sz="1200" smtClean="0"/>
              <a:pPr/>
              <a:t>10</a:t>
            </a:fld>
            <a:endParaRPr lang="en-US" altLang="en-US" sz="1200"/>
          </a:p>
        </p:txBody>
      </p:sp>
      <p:sp>
        <p:nvSpPr>
          <p:cNvPr id="19458" name="Rectangle 2">
            <a:extLst>
              <a:ext uri="{FF2B5EF4-FFF2-40B4-BE49-F238E27FC236}">
                <a16:creationId xmlns:a16="http://schemas.microsoft.com/office/drawing/2014/main" id="{E1CEAD74-270D-6B3A-E0A2-0F1819A451C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998C8B1-08F7-E786-00B9-706ADB4729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 legal image slice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A2080FB1-5E77-A2E2-6BA2-EC1F9089BF57}"/>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087882EA-DB19-FF8B-0DF1-D31802C675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8C518EE2-CE0D-03CF-4E73-BAD1883140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A62FE1-17BC-3841-B256-8248367D470F}" type="slidenum">
              <a:rPr lang="en-US" altLang="en-US" sz="1200" smtClean="0"/>
              <a:pPr/>
              <a:t>12</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7606BB4-A090-CB2B-D0F1-F6843B2E62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913645-22F0-0C40-AB3B-BDD0AECC2E85}" type="slidenum">
              <a:rPr lang="en-US" altLang="en-US" sz="1200" smtClean="0"/>
              <a:pPr/>
              <a:t>13</a:t>
            </a:fld>
            <a:endParaRPr lang="en-US" altLang="en-US" sz="1200"/>
          </a:p>
        </p:txBody>
      </p:sp>
      <p:sp>
        <p:nvSpPr>
          <p:cNvPr id="25602" name="Rectangle 2">
            <a:extLst>
              <a:ext uri="{FF2B5EF4-FFF2-40B4-BE49-F238E27FC236}">
                <a16:creationId xmlns:a16="http://schemas.microsoft.com/office/drawing/2014/main" id="{6EAFCFDB-217B-64F6-3FAA-7D85506EC9A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AC76716-7244-BC3A-E4DC-A01F850D05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081122196"/>
      </p:ext>
    </p:extLst>
  </p:cSld>
  <p:clrMapOvr>
    <a:masterClrMapping/>
  </p:clrMapOvr>
  <p:transition>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6409711"/>
      </p:ext>
    </p:extLst>
  </p:cSld>
  <p:clrMapOvr>
    <a:masterClrMapping/>
  </p:clrMapOvr>
  <p:transition>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80088" y="355600"/>
            <a:ext cx="1884362" cy="62865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23825" y="355600"/>
            <a:ext cx="5503863" cy="6286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68476823"/>
      </p:ext>
    </p:extLst>
  </p:cSld>
  <p:clrMapOvr>
    <a:masterClrMapping/>
  </p:clrMapOvr>
  <p:transition>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3825" y="355600"/>
            <a:ext cx="7494588" cy="1295400"/>
          </a:xfrm>
        </p:spPr>
        <p:txBody>
          <a:bodyPr/>
          <a:lstStyle/>
          <a:p>
            <a:r>
              <a:rPr lang="en-US"/>
              <a:t>Click to edit Master title style</a:t>
            </a:r>
            <a:endParaRPr lang="en-AU"/>
          </a:p>
        </p:txBody>
      </p:sp>
      <p:sp>
        <p:nvSpPr>
          <p:cNvPr id="3" name="Table Placeholder 2"/>
          <p:cNvSpPr>
            <a:spLocks noGrp="1"/>
          </p:cNvSpPr>
          <p:nvPr>
            <p:ph type="tbl" idx="1"/>
          </p:nvPr>
        </p:nvSpPr>
        <p:spPr>
          <a:xfrm>
            <a:off x="146050" y="1993900"/>
            <a:ext cx="7518400" cy="4648200"/>
          </a:xfrm>
        </p:spPr>
        <p:txBody>
          <a:bodyPr/>
          <a:lstStyle/>
          <a:p>
            <a:pPr lvl="0"/>
            <a:endParaRPr lang="en-AU" noProof="0"/>
          </a:p>
        </p:txBody>
      </p:sp>
    </p:spTree>
    <p:extLst>
      <p:ext uri="{BB962C8B-B14F-4D97-AF65-F5344CB8AC3E}">
        <p14:creationId xmlns:p14="http://schemas.microsoft.com/office/powerpoint/2010/main" val="3723310173"/>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64814690"/>
      </p:ext>
    </p:extLst>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56187642"/>
      </p:ext>
    </p:extLst>
  </p:cSld>
  <p:clrMapOvr>
    <a:masterClrMapping/>
  </p:clrMapOvr>
  <p:transitio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46050" y="1993900"/>
            <a:ext cx="3683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3981450" y="1993900"/>
            <a:ext cx="3683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83024337"/>
      </p:ext>
    </p:extLst>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36486165"/>
      </p:ext>
    </p:extLst>
  </p:cSld>
  <p:clrMapOvr>
    <a:masterClrMapping/>
  </p:clrMapOvr>
  <p:transitio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06763418"/>
      </p:ext>
    </p:extLst>
  </p:cSld>
  <p:clrMapOvr>
    <a:masterClrMapping/>
  </p:clrMapOvr>
  <p:transitio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87579"/>
      </p:ext>
    </p:extLst>
  </p:cSld>
  <p:clrMapOvr>
    <a:masterClrMapping/>
  </p:clrMapOvr>
  <p:transition>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1310285"/>
      </p:ext>
    </p:extLst>
  </p:cSld>
  <p:clrMapOvr>
    <a:masterClrMapping/>
  </p:clrMapOvr>
  <p:transition>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5709350"/>
      </p:ext>
    </p:extLst>
  </p:cSld>
  <p:clrMapOvr>
    <a:masterClrMapping/>
  </p:clrMapOvr>
  <p:transition>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5184B"/>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3" descr="fertility first">
            <a:extLst>
              <a:ext uri="{FF2B5EF4-FFF2-40B4-BE49-F238E27FC236}">
                <a16:creationId xmlns:a16="http://schemas.microsoft.com/office/drawing/2014/main" id="{29932942-A14D-CAB8-6F95-351B7FAB9C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4163" y="166688"/>
            <a:ext cx="10572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a:extLst>
              <a:ext uri="{FF2B5EF4-FFF2-40B4-BE49-F238E27FC236}">
                <a16:creationId xmlns:a16="http://schemas.microsoft.com/office/drawing/2014/main" id="{E7EAAA08-4E4A-8EB2-DCCB-B0AD5B6F8D58}"/>
              </a:ext>
            </a:extLst>
          </p:cNvPr>
          <p:cNvSpPr>
            <a:spLocks noGrp="1" noChangeArrowheads="1"/>
          </p:cNvSpPr>
          <p:nvPr>
            <p:ph type="title"/>
          </p:nvPr>
        </p:nvSpPr>
        <p:spPr bwMode="auto">
          <a:xfrm>
            <a:off x="604838" y="477838"/>
            <a:ext cx="7494587" cy="1189037"/>
          </a:xfrm>
          <a:prstGeom prst="rect">
            <a:avLst/>
          </a:prstGeom>
          <a:noFill/>
          <a:ln>
            <a:noFill/>
          </a:ln>
          <a:effectLst/>
        </p:spPr>
        <p:txBody>
          <a:bodyPr vert="horz" wrap="square" lIns="90488" tIns="44450" rIns="90488" bIns="44450" numCol="1" anchor="t" anchorCtr="0" compatLnSpc="1">
            <a:prstTxWarp prst="textNoShape">
              <a:avLst/>
            </a:prstTxWarp>
          </a:bodyPr>
          <a:lstStyle/>
          <a:p>
            <a:pPr lvl="0"/>
            <a:r>
              <a:rPr lang="en-US" dirty="0"/>
              <a:t>Click to edit Master title style</a:t>
            </a:r>
          </a:p>
        </p:txBody>
      </p:sp>
      <p:sp>
        <p:nvSpPr>
          <p:cNvPr id="1028" name="Rectangle 5">
            <a:extLst>
              <a:ext uri="{FF2B5EF4-FFF2-40B4-BE49-F238E27FC236}">
                <a16:creationId xmlns:a16="http://schemas.microsoft.com/office/drawing/2014/main" id="{7EFE9581-E34F-0EBB-C73C-DED5F4480DE8}"/>
              </a:ext>
            </a:extLst>
          </p:cNvPr>
          <p:cNvSpPr>
            <a:spLocks noGrp="1" noChangeArrowheads="1"/>
          </p:cNvSpPr>
          <p:nvPr>
            <p:ph type="body" idx="1"/>
          </p:nvPr>
        </p:nvSpPr>
        <p:spPr bwMode="auto">
          <a:xfrm>
            <a:off x="279400" y="1931988"/>
            <a:ext cx="7518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cut thruBlk="1"/>
  </p:transition>
  <p:txStyles>
    <p:titleStyle>
      <a:lvl1pPr algn="l" rtl="0" eaLnBrk="0" fontAlgn="base" hangingPunct="0">
        <a:lnSpc>
          <a:spcPct val="90000"/>
        </a:lnSpc>
        <a:spcBef>
          <a:spcPct val="0"/>
        </a:spcBef>
        <a:spcAft>
          <a:spcPct val="0"/>
        </a:spcAft>
        <a:defRPr sz="3200" b="1">
          <a:solidFill>
            <a:srgbClr val="FAFD00"/>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200" b="1">
          <a:solidFill>
            <a:srgbClr val="FAFD00"/>
          </a:solidFill>
          <a:effectLst>
            <a:outerShdw blurRad="38100" dist="38100" dir="2700000" algn="tl">
              <a:srgbClr val="000000"/>
            </a:outerShdw>
          </a:effectLst>
          <a:latin typeface="Trebuchet MS" pitchFamily="34" charset="0"/>
          <a:ea typeface="ＭＳ Ｐゴシック" charset="-128"/>
          <a:cs typeface="ＭＳ Ｐゴシック" charset="-128"/>
        </a:defRPr>
      </a:lvl2pPr>
      <a:lvl3pPr algn="l" rtl="0" eaLnBrk="0" fontAlgn="base" hangingPunct="0">
        <a:lnSpc>
          <a:spcPct val="90000"/>
        </a:lnSpc>
        <a:spcBef>
          <a:spcPct val="0"/>
        </a:spcBef>
        <a:spcAft>
          <a:spcPct val="0"/>
        </a:spcAft>
        <a:defRPr sz="3200" b="1">
          <a:solidFill>
            <a:srgbClr val="FAFD00"/>
          </a:solidFill>
          <a:effectLst>
            <a:outerShdw blurRad="38100" dist="38100" dir="2700000" algn="tl">
              <a:srgbClr val="000000"/>
            </a:outerShdw>
          </a:effectLst>
          <a:latin typeface="Trebuchet MS" pitchFamily="34" charset="0"/>
          <a:ea typeface="ＭＳ Ｐゴシック" charset="-128"/>
          <a:cs typeface="ＭＳ Ｐゴシック" charset="-128"/>
        </a:defRPr>
      </a:lvl3pPr>
      <a:lvl4pPr algn="l" rtl="0" eaLnBrk="0" fontAlgn="base" hangingPunct="0">
        <a:lnSpc>
          <a:spcPct val="90000"/>
        </a:lnSpc>
        <a:spcBef>
          <a:spcPct val="0"/>
        </a:spcBef>
        <a:spcAft>
          <a:spcPct val="0"/>
        </a:spcAft>
        <a:defRPr sz="3200" b="1">
          <a:solidFill>
            <a:srgbClr val="FAFD00"/>
          </a:solidFill>
          <a:effectLst>
            <a:outerShdw blurRad="38100" dist="38100" dir="2700000" algn="tl">
              <a:srgbClr val="000000"/>
            </a:outerShdw>
          </a:effectLst>
          <a:latin typeface="Trebuchet MS" pitchFamily="34" charset="0"/>
          <a:ea typeface="ＭＳ Ｐゴシック" charset="-128"/>
          <a:cs typeface="ＭＳ Ｐゴシック" charset="-128"/>
        </a:defRPr>
      </a:lvl4pPr>
      <a:lvl5pPr algn="l" rtl="0" eaLnBrk="0" fontAlgn="base" hangingPunct="0">
        <a:lnSpc>
          <a:spcPct val="90000"/>
        </a:lnSpc>
        <a:spcBef>
          <a:spcPct val="0"/>
        </a:spcBef>
        <a:spcAft>
          <a:spcPct val="0"/>
        </a:spcAft>
        <a:defRPr sz="3200" b="1">
          <a:solidFill>
            <a:srgbClr val="FAFD00"/>
          </a:solidFill>
          <a:effectLst>
            <a:outerShdw blurRad="38100" dist="38100" dir="2700000" algn="tl">
              <a:srgbClr val="000000"/>
            </a:outerShdw>
          </a:effectLst>
          <a:latin typeface="Trebuchet MS" pitchFamily="34"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3600" b="1">
          <a:solidFill>
            <a:srgbClr val="FAFD00"/>
          </a:solidFill>
          <a:effectLst>
            <a:outerShdw blurRad="38100" dist="38100" dir="2700000" algn="tl">
              <a:srgbClr val="000000"/>
            </a:outerShdw>
          </a:effectLst>
          <a:latin typeface="Trebuchet MS" pitchFamily="34" charset="0"/>
        </a:defRPr>
      </a:lvl6pPr>
      <a:lvl7pPr marL="914400" algn="l" rtl="0" eaLnBrk="0" fontAlgn="base" hangingPunct="0">
        <a:lnSpc>
          <a:spcPct val="90000"/>
        </a:lnSpc>
        <a:spcBef>
          <a:spcPct val="0"/>
        </a:spcBef>
        <a:spcAft>
          <a:spcPct val="0"/>
        </a:spcAft>
        <a:defRPr sz="3600" b="1">
          <a:solidFill>
            <a:srgbClr val="FAFD00"/>
          </a:solidFill>
          <a:effectLst>
            <a:outerShdw blurRad="38100" dist="38100" dir="2700000" algn="tl">
              <a:srgbClr val="000000"/>
            </a:outerShdw>
          </a:effectLst>
          <a:latin typeface="Trebuchet MS" pitchFamily="34" charset="0"/>
        </a:defRPr>
      </a:lvl7pPr>
      <a:lvl8pPr marL="1371600" algn="l" rtl="0" eaLnBrk="0" fontAlgn="base" hangingPunct="0">
        <a:lnSpc>
          <a:spcPct val="90000"/>
        </a:lnSpc>
        <a:spcBef>
          <a:spcPct val="0"/>
        </a:spcBef>
        <a:spcAft>
          <a:spcPct val="0"/>
        </a:spcAft>
        <a:defRPr sz="3600" b="1">
          <a:solidFill>
            <a:srgbClr val="FAFD00"/>
          </a:solidFill>
          <a:effectLst>
            <a:outerShdw blurRad="38100" dist="38100" dir="2700000" algn="tl">
              <a:srgbClr val="000000"/>
            </a:outerShdw>
          </a:effectLst>
          <a:latin typeface="Trebuchet MS" pitchFamily="34" charset="0"/>
        </a:defRPr>
      </a:lvl8pPr>
      <a:lvl9pPr marL="1828800" algn="l" rtl="0" eaLnBrk="0" fontAlgn="base" hangingPunct="0">
        <a:lnSpc>
          <a:spcPct val="90000"/>
        </a:lnSpc>
        <a:spcBef>
          <a:spcPct val="0"/>
        </a:spcBef>
        <a:spcAft>
          <a:spcPct val="0"/>
        </a:spcAft>
        <a:defRPr sz="3600" b="1">
          <a:solidFill>
            <a:srgbClr val="FAFD00"/>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SzPct val="100000"/>
        <a:buChar char="•"/>
        <a:defRPr sz="24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rgbClr val="FFFFFF"/>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400">
          <a:solidFill>
            <a:srgbClr val="FFFFFF"/>
          </a:solidFill>
          <a:latin typeface="+mn-lt"/>
        </a:defRPr>
      </a:lvl6pPr>
      <a:lvl7pPr marL="2971800" indent="-228600" algn="l" rtl="0" eaLnBrk="0" fontAlgn="base" hangingPunct="0">
        <a:spcBef>
          <a:spcPct val="20000"/>
        </a:spcBef>
        <a:spcAft>
          <a:spcPct val="0"/>
        </a:spcAft>
        <a:buSzPct val="100000"/>
        <a:buChar char="•"/>
        <a:defRPr sz="2400">
          <a:solidFill>
            <a:srgbClr val="FFFFFF"/>
          </a:solidFill>
          <a:latin typeface="+mn-lt"/>
        </a:defRPr>
      </a:lvl7pPr>
      <a:lvl8pPr marL="3429000" indent="-228600" algn="l" rtl="0" eaLnBrk="0" fontAlgn="base" hangingPunct="0">
        <a:spcBef>
          <a:spcPct val="20000"/>
        </a:spcBef>
        <a:spcAft>
          <a:spcPct val="0"/>
        </a:spcAft>
        <a:buSzPct val="100000"/>
        <a:buChar char="•"/>
        <a:defRPr sz="2400">
          <a:solidFill>
            <a:srgbClr val="FFFFFF"/>
          </a:solidFill>
          <a:latin typeface="+mn-lt"/>
        </a:defRPr>
      </a:lvl8pPr>
      <a:lvl9pPr marL="3886200" indent="-228600" algn="l" rtl="0" eaLnBrk="0" fontAlgn="base" hangingPunct="0">
        <a:spcBef>
          <a:spcPct val="20000"/>
        </a:spcBef>
        <a:spcAft>
          <a:spcPct val="0"/>
        </a:spcAft>
        <a:buSzPct val="100000"/>
        <a:buChar char="•"/>
        <a:defRPr sz="24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24237A9-6A83-B14B-50FD-B8DD95C6E2FC}"/>
              </a:ext>
            </a:extLst>
          </p:cNvPr>
          <p:cNvSpPr txBox="1">
            <a:spLocks noChangeArrowheads="1"/>
          </p:cNvSpPr>
          <p:nvPr/>
        </p:nvSpPr>
        <p:spPr bwMode="auto">
          <a:xfrm>
            <a:off x="604838" y="428625"/>
            <a:ext cx="6345237" cy="1285875"/>
          </a:xfrm>
          <a:prstGeom prst="rect">
            <a:avLst/>
          </a:prstGeom>
          <a:noFill/>
          <a:ln>
            <a:noFill/>
          </a:ln>
          <a:effectLst/>
        </p:spPr>
        <p:txBody>
          <a:bodyPr lIns="90488" tIns="44450" rIns="90488" bIns="4445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defRPr/>
            </a:pPr>
            <a:r>
              <a:rPr lang="en-US" sz="3600" b="1" dirty="0">
                <a:solidFill>
                  <a:srgbClr val="FAFD00"/>
                </a:solidFill>
                <a:effectLst>
                  <a:outerShdw blurRad="38100" dist="38100" dir="2700000" algn="tl">
                    <a:srgbClr val="000000"/>
                  </a:outerShdw>
                </a:effectLst>
                <a:latin typeface="Trebuchet MS" charset="0"/>
              </a:rPr>
              <a:t>Fertility Treatment Involving a Donor – Eggs and Sperm</a:t>
            </a:r>
          </a:p>
        </p:txBody>
      </p:sp>
      <p:sp>
        <p:nvSpPr>
          <p:cNvPr id="7" name="Rectangle 4">
            <a:extLst>
              <a:ext uri="{FF2B5EF4-FFF2-40B4-BE49-F238E27FC236}">
                <a16:creationId xmlns:a16="http://schemas.microsoft.com/office/drawing/2014/main" id="{0E2CABCA-0C6A-2FF7-2C77-BE28803959B7}"/>
              </a:ext>
            </a:extLst>
          </p:cNvPr>
          <p:cNvSpPr txBox="1">
            <a:spLocks noChangeArrowheads="1"/>
          </p:cNvSpPr>
          <p:nvPr/>
        </p:nvSpPr>
        <p:spPr bwMode="auto">
          <a:xfrm>
            <a:off x="586909" y="1655763"/>
            <a:ext cx="4197350" cy="854355"/>
          </a:xfrm>
          <a:prstGeom prst="rect">
            <a:avLst/>
          </a:prstGeom>
          <a:noFill/>
          <a:ln>
            <a:noFill/>
          </a:ln>
          <a:effectLst/>
        </p:spPr>
        <p:txBody>
          <a:bodyPr lIns="90488" tIns="44450" rIns="90488" bIns="4445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defRPr/>
            </a:pPr>
            <a:r>
              <a:rPr lang="en-US" sz="36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Dr Anne Clark</a:t>
            </a:r>
          </a:p>
          <a:p>
            <a:pPr>
              <a:lnSpc>
                <a:spcPct val="90000"/>
              </a:lnSpc>
              <a:defRPr/>
            </a:pPr>
            <a:r>
              <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MPS, MBChB, FRANZCOG, FRCOG, CREI, APP</a:t>
            </a: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grpSp>
        <p:nvGrpSpPr>
          <p:cNvPr id="4099" name="Group 17">
            <a:extLst>
              <a:ext uri="{FF2B5EF4-FFF2-40B4-BE49-F238E27FC236}">
                <a16:creationId xmlns:a16="http://schemas.microsoft.com/office/drawing/2014/main" id="{317DAB93-B750-49CD-A022-FB4A4E53CB84}"/>
              </a:ext>
            </a:extLst>
          </p:cNvPr>
          <p:cNvGrpSpPr>
            <a:grpSpLocks/>
          </p:cNvGrpSpPr>
          <p:nvPr/>
        </p:nvGrpSpPr>
        <p:grpSpPr bwMode="auto">
          <a:xfrm>
            <a:off x="698500" y="3130550"/>
            <a:ext cx="7937500" cy="3430588"/>
            <a:chOff x="581029" y="2909192"/>
            <a:chExt cx="9443412" cy="3651945"/>
          </a:xfrm>
        </p:grpSpPr>
        <p:pic>
          <p:nvPicPr>
            <p:cNvPr id="4100" name="Picture 10" descr="A couple holding hands walking&#10;&#10;AI-generated content may be incorrect.">
              <a:extLst>
                <a:ext uri="{FF2B5EF4-FFF2-40B4-BE49-F238E27FC236}">
                  <a16:creationId xmlns:a16="http://schemas.microsoft.com/office/drawing/2014/main" id="{126834EE-0A28-4BDC-C8B8-F79ED6BBE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507" y="2909192"/>
              <a:ext cx="2874934" cy="365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2" descr="A person holding a person's hand&#10;&#10;AI-generated content may be incorrect.">
              <a:extLst>
                <a:ext uri="{FF2B5EF4-FFF2-40B4-BE49-F238E27FC236}">
                  <a16:creationId xmlns:a16="http://schemas.microsoft.com/office/drawing/2014/main" id="{91349906-9557-1939-5D14-0D9334EAC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9" y="2909192"/>
              <a:ext cx="1776845" cy="36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4" descr="A silhouette of a person&#10;&#10;AI-generated content may be incorrect.">
              <a:extLst>
                <a:ext uri="{FF2B5EF4-FFF2-40B4-BE49-F238E27FC236}">
                  <a16:creationId xmlns:a16="http://schemas.microsoft.com/office/drawing/2014/main" id="{F34DB495-6DB9-C0F2-939C-14F7EB972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0976" y="2909192"/>
              <a:ext cx="1560569" cy="365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descr="A silhouette of a person and person holding hands&#10;&#10;AI-generated content may be incorrect.">
              <a:extLst>
                <a:ext uri="{FF2B5EF4-FFF2-40B4-BE49-F238E27FC236}">
                  <a16:creationId xmlns:a16="http://schemas.microsoft.com/office/drawing/2014/main" id="{4B1B8E2A-9B39-6945-09EF-0CAD52850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4647" y="2909192"/>
              <a:ext cx="2861758" cy="36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4">
            <a:extLst>
              <a:ext uri="{FF2B5EF4-FFF2-40B4-BE49-F238E27FC236}">
                <a16:creationId xmlns:a16="http://schemas.microsoft.com/office/drawing/2014/main" id="{1885CBD8-9BC4-CEE7-4D83-7607F1D18FCC}"/>
              </a:ext>
            </a:extLst>
          </p:cNvPr>
          <p:cNvSpPr txBox="1">
            <a:spLocks noChangeArrowheads="1"/>
          </p:cNvSpPr>
          <p:nvPr/>
        </p:nvSpPr>
        <p:spPr bwMode="auto">
          <a:xfrm>
            <a:off x="586909" y="2438235"/>
            <a:ext cx="4919588" cy="421504"/>
          </a:xfrm>
          <a:prstGeom prst="rect">
            <a:avLst/>
          </a:prstGeom>
          <a:noFill/>
          <a:ln>
            <a:noFill/>
          </a:ln>
          <a:effectLst/>
        </p:spPr>
        <p:txBody>
          <a:bodyPr lIns="90488" tIns="44450" rIns="90488" bIns="4445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defRPr/>
            </a:pPr>
            <a:r>
              <a:rPr lang="en-US"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Medical Director, Fertility First </a:t>
            </a:r>
            <a:r>
              <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with Genea</a:t>
            </a: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nSpc>
                <a:spcPct val="90000"/>
              </a:lnSpc>
              <a:defRPr/>
            </a:pPr>
            <a:endParaRPr lang="en-US" sz="14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cSld>
  <p:clrMapOvr>
    <a:masterClrMapping/>
  </p:clrMapOvr>
  <p:transition>
    <p:cut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1339715-1E89-3209-46A7-DF7D487A0FE0}"/>
              </a:ext>
            </a:extLst>
          </p:cNvPr>
          <p:cNvSpPr>
            <a:spLocks noGrp="1" noChangeArrowheads="1"/>
          </p:cNvSpPr>
          <p:nvPr>
            <p:ph type="title"/>
          </p:nvPr>
        </p:nvSpPr>
        <p:spPr>
          <a:xfrm>
            <a:off x="590550" y="492593"/>
            <a:ext cx="7129463" cy="1019175"/>
          </a:xfrm>
        </p:spPr>
        <p:txBody>
          <a:bodyPr/>
          <a:lstStyle/>
          <a:p>
            <a:pPr>
              <a:lnSpc>
                <a:spcPct val="100000"/>
              </a:lnSpc>
              <a:defRPr/>
            </a:pPr>
            <a:r>
              <a:rPr lang="en-US" sz="2800" dirty="0"/>
              <a:t>Commercial trading in human eggs, human sperm or human embryos</a:t>
            </a:r>
          </a:p>
        </p:txBody>
      </p:sp>
      <p:sp>
        <p:nvSpPr>
          <p:cNvPr id="18434" name="Rectangle 3">
            <a:extLst>
              <a:ext uri="{FF2B5EF4-FFF2-40B4-BE49-F238E27FC236}">
                <a16:creationId xmlns:a16="http://schemas.microsoft.com/office/drawing/2014/main" id="{FEFAF13A-FFA4-13E7-23DC-82AF4B1DEA85}"/>
              </a:ext>
            </a:extLst>
          </p:cNvPr>
          <p:cNvSpPr>
            <a:spLocks noGrp="1" noChangeArrowheads="1"/>
          </p:cNvSpPr>
          <p:nvPr>
            <p:ph type="body" idx="1"/>
          </p:nvPr>
        </p:nvSpPr>
        <p:spPr>
          <a:xfrm>
            <a:off x="263526" y="1752600"/>
            <a:ext cx="7499910" cy="3863975"/>
          </a:xfrm>
        </p:spPr>
        <p:txBody>
          <a:bodyPr/>
          <a:lstStyle/>
          <a:p>
            <a:pPr>
              <a:spcAft>
                <a:spcPct val="20000"/>
              </a:spcAft>
            </a:pPr>
            <a:r>
              <a:rPr lang="en-US" altLang="en-US" dirty="0">
                <a:latin typeface="Calibri" panose="020F0502020204030204" pitchFamily="34" charset="0"/>
                <a:ea typeface="ＭＳ Ｐゴシック" panose="020B0600070205080204" pitchFamily="34" charset="-128"/>
                <a:cs typeface="Calibri" panose="020F0502020204030204" pitchFamily="34" charset="0"/>
              </a:rPr>
              <a:t>All donations in Australia must be altruistic – only the donor's expenses can be covered by law. This includes overseas donors.</a:t>
            </a:r>
          </a:p>
          <a:p>
            <a:pPr>
              <a:spcAft>
                <a:spcPct val="20000"/>
              </a:spcAft>
            </a:pPr>
            <a:r>
              <a:rPr lang="en-US" altLang="en-US" dirty="0">
                <a:latin typeface="Calibri" panose="020F0502020204030204" pitchFamily="34" charset="0"/>
                <a:ea typeface="ＭＳ Ｐゴシック" panose="020B0600070205080204" pitchFamily="34" charset="-128"/>
                <a:cs typeface="Calibri" panose="020F0502020204030204" pitchFamily="34" charset="0"/>
              </a:rPr>
              <a:t>“Valuable consideration” for the donor by the clinic or the recipient, or a profit on the cost of the donor eggs or sperm on the part of the clinic, is a breach of the law. </a:t>
            </a:r>
          </a:p>
          <a:p>
            <a:pPr>
              <a:spcAft>
                <a:spcPct val="20000"/>
              </a:spcAft>
            </a:pPr>
            <a:r>
              <a:rPr lang="en-US" altLang="en-US" dirty="0">
                <a:latin typeface="Calibri" panose="020F0502020204030204" pitchFamily="34" charset="0"/>
                <a:ea typeface="ＭＳ Ｐゴシック" panose="020B0600070205080204" pitchFamily="34" charset="-128"/>
                <a:cs typeface="Calibri" panose="020F0502020204030204" pitchFamily="34" charset="0"/>
              </a:rPr>
              <a:t>A breach of the law, the Prohibition of Human Cloning ACT 2002 – SECT 23, is a criminal offence with a jail term of up to  15 years.</a:t>
            </a:r>
          </a:p>
          <a:p>
            <a:pPr>
              <a:spcAft>
                <a:spcPct val="20000"/>
              </a:spcAft>
            </a:pPr>
            <a:r>
              <a:rPr lang="en-US" altLang="en-US" dirty="0">
                <a:latin typeface="Calibri" panose="020F0502020204030204" pitchFamily="34" charset="0"/>
                <a:ea typeface="ＭＳ Ｐゴシック" panose="020B0600070205080204" pitchFamily="34" charset="-128"/>
                <a:cs typeface="Calibri" panose="020F0502020204030204" pitchFamily="34" charset="0"/>
              </a:rPr>
              <a:t>The law also applies to online sperm donors though much harder to police.</a:t>
            </a:r>
          </a:p>
        </p:txBody>
      </p:sp>
      <p:pic>
        <p:nvPicPr>
          <p:cNvPr id="3" name="Picture 2" descr="A plastic cup with liquid in it&#10;&#10;AI-generated content may be incorrect.">
            <a:extLst>
              <a:ext uri="{FF2B5EF4-FFF2-40B4-BE49-F238E27FC236}">
                <a16:creationId xmlns:a16="http://schemas.microsoft.com/office/drawing/2014/main" id="{29AABD5D-4B4D-A99C-3A90-704733A2A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104" y="1355724"/>
            <a:ext cx="1071029" cy="5502275"/>
          </a:xfrm>
          <a:prstGeom prst="rect">
            <a:avLst/>
          </a:prstGeom>
        </p:spPr>
      </p:pic>
    </p:spTree>
  </p:cSld>
  <p:clrMapOvr>
    <a:masterClrMapping/>
  </p:clrMapOvr>
  <p:transition>
    <p:cut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93DF-2F67-8C87-4F61-45DE63EEC90D}"/>
              </a:ext>
            </a:extLst>
          </p:cNvPr>
          <p:cNvSpPr>
            <a:spLocks noGrp="1"/>
          </p:cNvSpPr>
          <p:nvPr>
            <p:ph type="title"/>
          </p:nvPr>
        </p:nvSpPr>
        <p:spPr>
          <a:xfrm>
            <a:off x="593725" y="569913"/>
            <a:ext cx="6643688" cy="590550"/>
          </a:xfrm>
        </p:spPr>
        <p:txBody>
          <a:bodyPr/>
          <a:lstStyle/>
          <a:p>
            <a:pPr>
              <a:defRPr/>
            </a:pPr>
            <a:r>
              <a:rPr lang="en-US" sz="2400" dirty="0"/>
              <a:t>RTAC (FSANZ), NHMRC, NSW Government …</a:t>
            </a:r>
          </a:p>
        </p:txBody>
      </p:sp>
      <p:grpSp>
        <p:nvGrpSpPr>
          <p:cNvPr id="20482" name="Group 2">
            <a:extLst>
              <a:ext uri="{FF2B5EF4-FFF2-40B4-BE49-F238E27FC236}">
                <a16:creationId xmlns:a16="http://schemas.microsoft.com/office/drawing/2014/main" id="{DB0956A0-34F1-E365-DCF3-7516EF975BF1}"/>
              </a:ext>
            </a:extLst>
          </p:cNvPr>
          <p:cNvGrpSpPr>
            <a:grpSpLocks/>
          </p:cNvGrpSpPr>
          <p:nvPr/>
        </p:nvGrpSpPr>
        <p:grpSpPr bwMode="auto">
          <a:xfrm>
            <a:off x="698500" y="1935163"/>
            <a:ext cx="7229475" cy="2705100"/>
            <a:chOff x="388938" y="2057400"/>
            <a:chExt cx="8207375" cy="3070225"/>
          </a:xfrm>
        </p:grpSpPr>
        <p:pic>
          <p:nvPicPr>
            <p:cNvPr id="20484" name="Picture 3" descr="NHMRC.jpg">
              <a:extLst>
                <a:ext uri="{FF2B5EF4-FFF2-40B4-BE49-F238E27FC236}">
                  <a16:creationId xmlns:a16="http://schemas.microsoft.com/office/drawing/2014/main" id="{DBEF8755-BD72-419F-CC74-33BC1504C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76450"/>
              <a:ext cx="2500313" cy="3040063"/>
            </a:xfrm>
            <a:prstGeom prst="rect">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pic>
        <p:pic>
          <p:nvPicPr>
            <p:cNvPr id="20485" name="Picture 4" descr="NSW Government Waratah LOGO 2009.jpg">
              <a:extLst>
                <a:ext uri="{FF2B5EF4-FFF2-40B4-BE49-F238E27FC236}">
                  <a16:creationId xmlns:a16="http://schemas.microsoft.com/office/drawing/2014/main" id="{AAB382AA-8156-E815-B3B4-7F118E5E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2057400"/>
              <a:ext cx="305117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descr="fsa.jpg">
              <a:extLst>
                <a:ext uri="{FF2B5EF4-FFF2-40B4-BE49-F238E27FC236}">
                  <a16:creationId xmlns:a16="http://schemas.microsoft.com/office/drawing/2014/main" id="{A234C89F-FFBD-A036-0DA7-43769A4F8D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938" y="2062163"/>
              <a:ext cx="26638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TextBox 5">
            <a:extLst>
              <a:ext uri="{FF2B5EF4-FFF2-40B4-BE49-F238E27FC236}">
                <a16:creationId xmlns:a16="http://schemas.microsoft.com/office/drawing/2014/main" id="{753559A9-44A3-4EFE-162D-BEDD1CE391D9}"/>
              </a:ext>
            </a:extLst>
          </p:cNvPr>
          <p:cNvSpPr txBox="1">
            <a:spLocks noChangeArrowheads="1"/>
          </p:cNvSpPr>
          <p:nvPr/>
        </p:nvSpPr>
        <p:spPr bwMode="auto">
          <a:xfrm>
            <a:off x="636588" y="5087938"/>
            <a:ext cx="8007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600" dirty="0">
                <a:latin typeface="Calibri" panose="020F0502020204030204" pitchFamily="34" charset="0"/>
                <a:cs typeface="Calibri" panose="020F0502020204030204" pitchFamily="34" charset="0"/>
              </a:rPr>
              <a:t>… </a:t>
            </a:r>
            <a:r>
              <a:rPr lang="en-US" altLang="en-US" sz="1800" dirty="0">
                <a:latin typeface="Calibri" panose="020F0502020204030204" pitchFamily="34" charset="0"/>
                <a:cs typeface="Calibri" panose="020F0502020204030204" pitchFamily="34" charset="0"/>
              </a:rPr>
              <a:t>the 3 bodies that ensure compliance with legislation and regulation</a:t>
            </a:r>
          </a:p>
          <a:p>
            <a:pPr>
              <a:spcBef>
                <a:spcPct val="0"/>
              </a:spcBef>
              <a:buSzTx/>
              <a:buFontTx/>
              <a:buNone/>
            </a:pPr>
            <a:r>
              <a:rPr lang="en-US" altLang="en-US" sz="1800" dirty="0">
                <a:latin typeface="Calibri" panose="020F0502020204030204" pitchFamily="34" charset="0"/>
                <a:cs typeface="Calibri" panose="020F0502020204030204" pitchFamily="34" charset="0"/>
              </a:rPr>
              <a:t>Any donor gametes used in this State and this country must comply with all their relevant requirements. Fertility units are assessed annually to ensure compliance.</a:t>
            </a:r>
          </a:p>
        </p:txBody>
      </p:sp>
    </p:spTree>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A map of australia with black lines&#10;&#10;AI-generated content may be incorrect.">
            <a:extLst>
              <a:ext uri="{FF2B5EF4-FFF2-40B4-BE49-F238E27FC236}">
                <a16:creationId xmlns:a16="http://schemas.microsoft.com/office/drawing/2014/main" id="{045A0112-70AB-F077-9802-27A6D317B2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025" y="1547813"/>
            <a:ext cx="5397500" cy="4876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B2C9D29-C40E-7A1E-44CA-C157BCD3921E}"/>
              </a:ext>
            </a:extLst>
          </p:cNvPr>
          <p:cNvSpPr>
            <a:spLocks noGrp="1"/>
          </p:cNvSpPr>
          <p:nvPr>
            <p:ph type="title"/>
          </p:nvPr>
        </p:nvSpPr>
        <p:spPr>
          <a:xfrm>
            <a:off x="612775" y="542925"/>
            <a:ext cx="7140964" cy="776288"/>
          </a:xfrm>
        </p:spPr>
        <p:txBody>
          <a:bodyPr/>
          <a:lstStyle/>
          <a:p>
            <a:pPr>
              <a:defRPr/>
            </a:pPr>
            <a:r>
              <a:rPr lang="en-US" sz="2800" dirty="0"/>
              <a:t>Different Australian states have different rules re family number per donor</a:t>
            </a:r>
          </a:p>
        </p:txBody>
      </p:sp>
      <p:sp>
        <p:nvSpPr>
          <p:cNvPr id="21507" name="TextBox 5">
            <a:extLst>
              <a:ext uri="{FF2B5EF4-FFF2-40B4-BE49-F238E27FC236}">
                <a16:creationId xmlns:a16="http://schemas.microsoft.com/office/drawing/2014/main" id="{A25D7892-9194-7298-01B2-2D66FD474221}"/>
              </a:ext>
            </a:extLst>
          </p:cNvPr>
          <p:cNvSpPr txBox="1">
            <a:spLocks noChangeArrowheads="1"/>
          </p:cNvSpPr>
          <p:nvPr/>
        </p:nvSpPr>
        <p:spPr bwMode="auto">
          <a:xfrm>
            <a:off x="4224338" y="3059113"/>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QLD(10)</a:t>
            </a:r>
          </a:p>
        </p:txBody>
      </p:sp>
      <p:sp>
        <p:nvSpPr>
          <p:cNvPr id="21508" name="TextBox 6">
            <a:extLst>
              <a:ext uri="{FF2B5EF4-FFF2-40B4-BE49-F238E27FC236}">
                <a16:creationId xmlns:a16="http://schemas.microsoft.com/office/drawing/2014/main" id="{7A3BDCED-2FE7-6B19-F559-367E41DFC779}"/>
              </a:ext>
            </a:extLst>
          </p:cNvPr>
          <p:cNvSpPr txBox="1">
            <a:spLocks noChangeArrowheads="1"/>
          </p:cNvSpPr>
          <p:nvPr/>
        </p:nvSpPr>
        <p:spPr bwMode="auto">
          <a:xfrm>
            <a:off x="5104747" y="4703763"/>
            <a:ext cx="1007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ACT(10)</a:t>
            </a:r>
          </a:p>
        </p:txBody>
      </p:sp>
      <p:sp>
        <p:nvSpPr>
          <p:cNvPr id="21509" name="TextBox 7">
            <a:extLst>
              <a:ext uri="{FF2B5EF4-FFF2-40B4-BE49-F238E27FC236}">
                <a16:creationId xmlns:a16="http://schemas.microsoft.com/office/drawing/2014/main" id="{53A99BEF-036F-B176-86F3-C06170731E66}"/>
              </a:ext>
            </a:extLst>
          </p:cNvPr>
          <p:cNvSpPr txBox="1">
            <a:spLocks noChangeArrowheads="1"/>
          </p:cNvSpPr>
          <p:nvPr/>
        </p:nvSpPr>
        <p:spPr bwMode="auto">
          <a:xfrm>
            <a:off x="4572000" y="4289425"/>
            <a:ext cx="93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NSW(5)</a:t>
            </a:r>
          </a:p>
        </p:txBody>
      </p:sp>
      <p:sp>
        <p:nvSpPr>
          <p:cNvPr id="21510" name="TextBox 5">
            <a:extLst>
              <a:ext uri="{FF2B5EF4-FFF2-40B4-BE49-F238E27FC236}">
                <a16:creationId xmlns:a16="http://schemas.microsoft.com/office/drawing/2014/main" id="{E19866BA-89C3-6A54-3001-4C8F4B18EF21}"/>
              </a:ext>
            </a:extLst>
          </p:cNvPr>
          <p:cNvSpPr txBox="1">
            <a:spLocks noChangeArrowheads="1"/>
          </p:cNvSpPr>
          <p:nvPr/>
        </p:nvSpPr>
        <p:spPr bwMode="auto">
          <a:xfrm>
            <a:off x="1438275" y="3616325"/>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WA(5)</a:t>
            </a:r>
          </a:p>
        </p:txBody>
      </p:sp>
      <p:sp>
        <p:nvSpPr>
          <p:cNvPr id="21511" name="TextBox 5">
            <a:extLst>
              <a:ext uri="{FF2B5EF4-FFF2-40B4-BE49-F238E27FC236}">
                <a16:creationId xmlns:a16="http://schemas.microsoft.com/office/drawing/2014/main" id="{AFB6E67D-CA62-9641-EA24-25F7BBFAF47E}"/>
              </a:ext>
            </a:extLst>
          </p:cNvPr>
          <p:cNvSpPr txBox="1">
            <a:spLocks noChangeArrowheads="1"/>
          </p:cNvSpPr>
          <p:nvPr/>
        </p:nvSpPr>
        <p:spPr bwMode="auto">
          <a:xfrm>
            <a:off x="4227865" y="5170488"/>
            <a:ext cx="1344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VIC(10WW)</a:t>
            </a:r>
          </a:p>
        </p:txBody>
      </p:sp>
      <p:sp>
        <p:nvSpPr>
          <p:cNvPr id="21512" name="TextBox 5">
            <a:extLst>
              <a:ext uri="{FF2B5EF4-FFF2-40B4-BE49-F238E27FC236}">
                <a16:creationId xmlns:a16="http://schemas.microsoft.com/office/drawing/2014/main" id="{17D16212-EAF5-D8AC-6D57-152F0E91E253}"/>
              </a:ext>
            </a:extLst>
          </p:cNvPr>
          <p:cNvSpPr txBox="1">
            <a:spLocks noChangeArrowheads="1"/>
          </p:cNvSpPr>
          <p:nvPr/>
        </p:nvSpPr>
        <p:spPr bwMode="auto">
          <a:xfrm>
            <a:off x="3141663" y="3986213"/>
            <a:ext cx="93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SA(10)</a:t>
            </a:r>
          </a:p>
        </p:txBody>
      </p:sp>
      <p:sp>
        <p:nvSpPr>
          <p:cNvPr id="21513" name="TextBox 5">
            <a:extLst>
              <a:ext uri="{FF2B5EF4-FFF2-40B4-BE49-F238E27FC236}">
                <a16:creationId xmlns:a16="http://schemas.microsoft.com/office/drawing/2014/main" id="{B9157F1C-48E1-527C-649C-0D67FBE7A66E}"/>
              </a:ext>
            </a:extLst>
          </p:cNvPr>
          <p:cNvSpPr txBox="1">
            <a:spLocks noChangeArrowheads="1"/>
          </p:cNvSpPr>
          <p:nvPr/>
        </p:nvSpPr>
        <p:spPr bwMode="auto">
          <a:xfrm>
            <a:off x="2947988" y="2779713"/>
            <a:ext cx="97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800" dirty="0"/>
              <a:t>NT(10)</a:t>
            </a:r>
          </a:p>
        </p:txBody>
      </p:sp>
      <p:sp>
        <p:nvSpPr>
          <p:cNvPr id="2" name="Rectangle 1">
            <a:extLst>
              <a:ext uri="{FF2B5EF4-FFF2-40B4-BE49-F238E27FC236}">
                <a16:creationId xmlns:a16="http://schemas.microsoft.com/office/drawing/2014/main" id="{077C388B-3F36-645A-9563-E94868C0AB07}"/>
              </a:ext>
            </a:extLst>
          </p:cNvPr>
          <p:cNvSpPr/>
          <p:nvPr/>
        </p:nvSpPr>
        <p:spPr>
          <a:xfrm>
            <a:off x="6342716" y="1917506"/>
            <a:ext cx="2605346" cy="4723344"/>
          </a:xfrm>
          <a:prstGeom prst="rect">
            <a:avLst/>
          </a:prstGeom>
        </p:spPr>
        <p:txBody>
          <a:bodyPr wrap="square">
            <a:spAutoFit/>
          </a:bodyPr>
          <a:lstStyle/>
          <a:p>
            <a:pPr>
              <a:defRPr/>
            </a:pPr>
            <a:r>
              <a:rPr lang="en-AU" sz="1881" dirty="0">
                <a:solidFill>
                  <a:srgbClr val="FFFFFF"/>
                </a:solidFill>
                <a:latin typeface="Calibri" panose="020F0502020204030204" pitchFamily="34" charset="0"/>
                <a:cs typeface="Calibri" panose="020F0502020204030204" pitchFamily="34" charset="0"/>
              </a:rPr>
              <a:t>Also, different  clinics have different numbers of sperm donors available</a:t>
            </a:r>
          </a:p>
          <a:p>
            <a:pPr>
              <a:defRPr/>
            </a:pPr>
            <a:endParaRPr lang="en-AU" sz="1881" dirty="0">
              <a:solidFill>
                <a:srgbClr val="FFFFFF"/>
              </a:solidFill>
              <a:latin typeface="Calibri" panose="020F0502020204030204" pitchFamily="34" charset="0"/>
              <a:cs typeface="Calibri" panose="020F0502020204030204" pitchFamily="34" charset="0"/>
            </a:endParaRPr>
          </a:p>
          <a:p>
            <a:pPr>
              <a:defRPr/>
            </a:pPr>
            <a:r>
              <a:rPr lang="en-AU" sz="1881" dirty="0">
                <a:solidFill>
                  <a:srgbClr val="FFFFFF"/>
                </a:solidFill>
                <a:latin typeface="Calibri" panose="020F0502020204030204" pitchFamily="34" charset="0"/>
                <a:cs typeface="Calibri" panose="020F0502020204030204" pitchFamily="34" charset="0"/>
              </a:rPr>
              <a:t>In Sydney for example, depending on which clinic contact, responses will range from a waiting list of 3 to 6 months, to 100 sperm donors immediately available at Fertility First   </a:t>
            </a:r>
            <a:r>
              <a:rPr lang="en-AU" sz="1200" dirty="0">
                <a:solidFill>
                  <a:srgbClr val="FFFFFF"/>
                </a:solidFill>
                <a:latin typeface="Calibri" panose="020F0502020204030204" pitchFamily="34" charset="0"/>
                <a:cs typeface="Calibri" panose="020F0502020204030204" pitchFamily="34" charset="0"/>
              </a:rPr>
              <a:t>May 2025 data</a:t>
            </a:r>
          </a:p>
          <a:p>
            <a:pPr>
              <a:defRPr/>
            </a:pPr>
            <a:endParaRPr lang="en-AU" sz="1881" dirty="0">
              <a:solidFill>
                <a:srgbClr val="FFFFFF"/>
              </a:solidFill>
              <a:latin typeface="Calibri" panose="020F0502020204030204" pitchFamily="34" charset="0"/>
              <a:cs typeface="Calibri" panose="020F0502020204030204" pitchFamily="34" charset="0"/>
            </a:endParaRPr>
          </a:p>
          <a:p>
            <a:pPr>
              <a:defRPr/>
            </a:pPr>
            <a:endParaRPr lang="en-AU" sz="1881" dirty="0">
              <a:solidFill>
                <a:srgbClr val="FFFFFF"/>
              </a:solidFill>
              <a:latin typeface="Calibri" panose="020F0502020204030204" pitchFamily="34" charset="0"/>
              <a:cs typeface="Calibri" panose="020F0502020204030204" pitchFamily="34" charset="0"/>
            </a:endParaRPr>
          </a:p>
          <a:p>
            <a:pPr>
              <a:defRPr/>
            </a:pPr>
            <a:endParaRPr lang="en-AU" sz="1881" dirty="0">
              <a:solidFill>
                <a:srgbClr val="FFFFFF"/>
              </a:solidFill>
              <a:latin typeface="Calibri" panose="020F0502020204030204" pitchFamily="34" charset="0"/>
              <a:cs typeface="Calibri" panose="020F0502020204030204" pitchFamily="34" charset="0"/>
            </a:endParaRPr>
          </a:p>
        </p:txBody>
      </p:sp>
    </p:spTree>
  </p:cSld>
  <p:clrMapOvr>
    <a:masterClrMapping/>
  </p:clrMapOvr>
  <p:transition>
    <p:cut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a:extLst>
              <a:ext uri="{FF2B5EF4-FFF2-40B4-BE49-F238E27FC236}">
                <a16:creationId xmlns:a16="http://schemas.microsoft.com/office/drawing/2014/main" id="{C45A3FAA-A8C1-2316-B700-B62803CC8298}"/>
              </a:ext>
            </a:extLst>
          </p:cNvPr>
          <p:cNvSpPr>
            <a:spLocks noGrp="1" noChangeArrowheads="1"/>
          </p:cNvSpPr>
          <p:nvPr>
            <p:ph type="title"/>
          </p:nvPr>
        </p:nvSpPr>
        <p:spPr>
          <a:xfrm>
            <a:off x="590550" y="485775"/>
            <a:ext cx="6343650" cy="635000"/>
          </a:xfrm>
        </p:spPr>
        <p:txBody>
          <a:bodyPr/>
          <a:lstStyle/>
          <a:p>
            <a:pPr>
              <a:defRPr/>
            </a:pPr>
            <a:r>
              <a:rPr lang="en-US" dirty="0"/>
              <a:t>Outcomes of resulting children</a:t>
            </a:r>
            <a:br>
              <a:rPr lang="en-US" dirty="0"/>
            </a:br>
            <a:br>
              <a:rPr lang="en-US" sz="2800" dirty="0">
                <a:solidFill>
                  <a:srgbClr val="FFFFFF"/>
                </a:solidFill>
              </a:rPr>
            </a:br>
            <a:r>
              <a:rPr lang="en-US" sz="2800" dirty="0">
                <a:solidFill>
                  <a:srgbClr val="FFFFFF"/>
                </a:solidFill>
              </a:rPr>
              <a:t>	</a:t>
            </a:r>
            <a:endParaRPr lang="en-US" dirty="0"/>
          </a:p>
        </p:txBody>
      </p:sp>
      <p:sp>
        <p:nvSpPr>
          <p:cNvPr id="24578" name="TextBox 1">
            <a:extLst>
              <a:ext uri="{FF2B5EF4-FFF2-40B4-BE49-F238E27FC236}">
                <a16:creationId xmlns:a16="http://schemas.microsoft.com/office/drawing/2014/main" id="{72F306C5-EAF3-20FD-9368-49123A3E34A7}"/>
              </a:ext>
            </a:extLst>
          </p:cNvPr>
          <p:cNvSpPr txBox="1">
            <a:spLocks noChangeArrowheads="1"/>
          </p:cNvSpPr>
          <p:nvPr/>
        </p:nvSpPr>
        <p:spPr bwMode="auto">
          <a:xfrm>
            <a:off x="590550" y="761630"/>
            <a:ext cx="751847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endParaRPr lang="en-US" altLang="en-US" dirty="0">
              <a:latin typeface="Calibri" panose="020F0502020204030204" pitchFamily="34" charset="0"/>
              <a:cs typeface="Calibri" panose="020F0502020204030204" pitchFamily="34" charset="0"/>
            </a:endParaRPr>
          </a:p>
          <a:p>
            <a:pPr>
              <a:spcBef>
                <a:spcPct val="0"/>
              </a:spcBef>
              <a:buSzTx/>
              <a:buFontTx/>
              <a:buNone/>
            </a:pPr>
            <a:r>
              <a:rPr lang="en-US" altLang="en-US" dirty="0">
                <a:latin typeface="Calibri" panose="020F0502020204030204" pitchFamily="34" charset="0"/>
                <a:cs typeface="Calibri" panose="020F0502020204030204" pitchFamily="34" charset="0"/>
              </a:rPr>
              <a:t>There is rigorous screening of sperm and egg donors to avoid adverse genetic and health impacts on the child.</a:t>
            </a:r>
          </a:p>
          <a:p>
            <a:pPr>
              <a:spcBef>
                <a:spcPct val="0"/>
              </a:spcBef>
              <a:buSzTx/>
              <a:buFontTx/>
              <a:buNone/>
            </a:pPr>
            <a:endParaRPr lang="en-US" altLang="en-US" dirty="0">
              <a:latin typeface="Calibri" panose="020F0502020204030204" pitchFamily="34" charset="0"/>
              <a:cs typeface="Calibri" panose="020F0502020204030204" pitchFamily="34" charset="0"/>
            </a:endParaRPr>
          </a:p>
          <a:p>
            <a:pPr>
              <a:spcBef>
                <a:spcPct val="0"/>
              </a:spcBef>
              <a:buSzTx/>
              <a:buFontTx/>
              <a:buNone/>
            </a:pPr>
            <a:r>
              <a:rPr lang="en-US" altLang="en-US" dirty="0">
                <a:latin typeface="Calibri" panose="020F0502020204030204" pitchFamily="34" charset="0"/>
                <a:cs typeface="Calibri" panose="020F0502020204030204" pitchFamily="34" charset="0"/>
              </a:rPr>
              <a:t>Children conceived through sperm donation have a birth defect rate that is only 20% of the general population</a:t>
            </a:r>
            <a:br>
              <a:rPr lang="en-US" altLang="en-US" dirty="0">
                <a:latin typeface="Calibri" panose="020F0502020204030204" pitchFamily="34" charset="0"/>
                <a:cs typeface="Calibri" panose="020F0502020204030204" pitchFamily="34" charset="0"/>
              </a:rPr>
            </a:br>
            <a:r>
              <a:rPr lang="en-US" altLang="en-US" sz="1600" i="1" dirty="0">
                <a:latin typeface="Calibri" panose="020F0502020204030204" pitchFamily="34" charset="0"/>
                <a:cs typeface="Calibri" panose="020F0502020204030204" pitchFamily="34" charset="0"/>
              </a:rPr>
              <a:t>Essig et al, 2007</a:t>
            </a: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spcBef>
                <a:spcPct val="0"/>
              </a:spcBef>
              <a:buSzTx/>
              <a:buFontTx/>
              <a:buNone/>
            </a:pPr>
            <a:r>
              <a:rPr lang="en-US" altLang="en-US" dirty="0">
                <a:latin typeface="Calibri" panose="020F0502020204030204" pitchFamily="34" charset="0"/>
                <a:cs typeface="Calibri" panose="020F0502020204030204" pitchFamily="34" charset="0"/>
              </a:rPr>
              <a:t>Donor age restricted to 35 years</a:t>
            </a:r>
          </a:p>
          <a:p>
            <a:pPr>
              <a:spcBef>
                <a:spcPct val="0"/>
              </a:spcBef>
              <a:buSzTx/>
              <a:buFontTx/>
              <a:buNone/>
            </a:pPr>
            <a:r>
              <a:rPr lang="en-US" altLang="en-US" dirty="0">
                <a:latin typeface="Calibri" panose="020F0502020204030204" pitchFamily="34" charset="0"/>
                <a:cs typeface="Calibri" panose="020F0502020204030204" pitchFamily="34" charset="0"/>
              </a:rPr>
              <a:t>or younger to reduce adverse</a:t>
            </a:r>
          </a:p>
          <a:p>
            <a:pPr>
              <a:spcBef>
                <a:spcPct val="0"/>
              </a:spcBef>
              <a:buSzTx/>
              <a:buFontTx/>
              <a:buNone/>
            </a:pPr>
            <a:r>
              <a:rPr lang="en-US" altLang="en-US" dirty="0">
                <a:latin typeface="Calibri" panose="020F0502020204030204" pitchFamily="34" charset="0"/>
                <a:cs typeface="Calibri" panose="020F0502020204030204" pitchFamily="34" charset="0"/>
              </a:rPr>
              <a:t>parental age effects.</a:t>
            </a:r>
            <a:br>
              <a:rPr lang="en-US" altLang="en-US" sz="2800" dirty="0">
                <a:latin typeface="Arial" panose="020B0604020202020204" pitchFamily="34" charset="0"/>
                <a:cs typeface="Calibri" panose="020F0502020204030204" pitchFamily="34" charset="0"/>
              </a:rPr>
            </a:br>
            <a:endParaRPr lang="en-US" altLang="en-US" dirty="0">
              <a:solidFill>
                <a:schemeClr val="tx1"/>
              </a:solidFill>
              <a:latin typeface="Arial" panose="020B0604020202020204" pitchFamily="34" charset="0"/>
              <a:cs typeface="Calibri" panose="020F0502020204030204" pitchFamily="34" charset="0"/>
            </a:endParaRPr>
          </a:p>
        </p:txBody>
      </p:sp>
      <p:pic>
        <p:nvPicPr>
          <p:cNvPr id="2" name="Picture 4" descr="A close-up of a pregnant person's belly&#10;&#10;AI-generated content may be incorrect.">
            <a:extLst>
              <a:ext uri="{FF2B5EF4-FFF2-40B4-BE49-F238E27FC236}">
                <a16:creationId xmlns:a16="http://schemas.microsoft.com/office/drawing/2014/main" id="{F5378161-EA6B-E371-1652-FA9220004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6488" y="3525838"/>
            <a:ext cx="4038600" cy="30353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97C574C-BB41-027D-EE47-592AA6A5C36F}"/>
              </a:ext>
            </a:extLst>
          </p:cNvPr>
          <p:cNvSpPr txBox="1">
            <a:spLocks noChangeArrowheads="1"/>
          </p:cNvSpPr>
          <p:nvPr/>
        </p:nvSpPr>
        <p:spPr bwMode="auto">
          <a:xfrm>
            <a:off x="604838" y="515938"/>
            <a:ext cx="6367462" cy="550862"/>
          </a:xfrm>
          <a:prstGeom prst="rect">
            <a:avLst/>
          </a:prstGeom>
          <a:noFill/>
          <a:ln>
            <a:noFill/>
          </a:ln>
          <a:effectLst/>
        </p:spPr>
        <p:txBody>
          <a:bodyPr lIns="90488" tIns="44450" rIns="90488" bIns="4445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defRPr/>
            </a:pPr>
            <a:r>
              <a:rPr lang="en-AU" sz="2800" b="1" dirty="0">
                <a:solidFill>
                  <a:srgbClr val="FFFF00"/>
                </a:solidFill>
                <a:latin typeface="+mj-lt"/>
              </a:rPr>
              <a:t>Who are the legal parents ?</a:t>
            </a:r>
            <a:endParaRPr lang="en-AU" sz="2800" b="1" dirty="0">
              <a:solidFill>
                <a:srgbClr val="FFFF00"/>
              </a:solidFill>
              <a:effectLst>
                <a:outerShdw blurRad="38100" dist="38100" dir="2700000" algn="tl">
                  <a:srgbClr val="000000"/>
                </a:outerShdw>
              </a:effectLst>
              <a:latin typeface="+mj-lt"/>
            </a:endParaRPr>
          </a:p>
          <a:p>
            <a:pPr>
              <a:lnSpc>
                <a:spcPct val="90000"/>
              </a:lnSpc>
              <a:buFont typeface="Arial" pitchFamily="34" charset="0"/>
              <a:buChar char="•"/>
              <a:defRPr/>
            </a:pPr>
            <a:endParaRPr lang="en-AU" sz="2000" b="1" dirty="0">
              <a:solidFill>
                <a:srgbClr val="FAFD00"/>
              </a:solidFill>
              <a:effectLst>
                <a:outerShdw blurRad="38100" dist="38100" dir="2700000" algn="tl">
                  <a:srgbClr val="000000"/>
                </a:outerShdw>
              </a:effectLst>
              <a:latin typeface="+mj-lt"/>
            </a:endParaRPr>
          </a:p>
          <a:p>
            <a:pPr>
              <a:lnSpc>
                <a:spcPct val="90000"/>
              </a:lnSpc>
              <a:defRPr/>
            </a:pPr>
            <a:endParaRPr lang="en-US" sz="2000" b="1" dirty="0">
              <a:solidFill>
                <a:srgbClr val="FAFD00"/>
              </a:solidFill>
              <a:effectLst>
                <a:outerShdw blurRad="38100" dist="38100" dir="2700000" algn="tl">
                  <a:srgbClr val="000000"/>
                </a:outerShdw>
              </a:effectLst>
              <a:latin typeface="+mj-lt"/>
            </a:endParaRPr>
          </a:p>
        </p:txBody>
      </p:sp>
      <p:sp>
        <p:nvSpPr>
          <p:cNvPr id="26626" name="TextBox 1">
            <a:extLst>
              <a:ext uri="{FF2B5EF4-FFF2-40B4-BE49-F238E27FC236}">
                <a16:creationId xmlns:a16="http://schemas.microsoft.com/office/drawing/2014/main" id="{86A968EE-83EA-285B-C036-83DA46ECB29B}"/>
              </a:ext>
            </a:extLst>
          </p:cNvPr>
          <p:cNvSpPr txBox="1">
            <a:spLocks noChangeArrowheads="1"/>
          </p:cNvSpPr>
          <p:nvPr/>
        </p:nvSpPr>
        <p:spPr bwMode="auto">
          <a:xfrm>
            <a:off x="604838" y="1343025"/>
            <a:ext cx="6500812" cy="511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nSpc>
                <a:spcPct val="90000"/>
              </a:lnSpc>
              <a:spcBef>
                <a:spcPct val="0"/>
              </a:spcBef>
              <a:buSzTx/>
              <a:buFontTx/>
              <a:buNone/>
            </a:pPr>
            <a:r>
              <a:rPr lang="en-AU" altLang="en-US" dirty="0">
                <a:latin typeface="Calibri" panose="020F0502020204030204" pitchFamily="34" charset="0"/>
                <a:cs typeface="Calibri" panose="020F0502020204030204" pitchFamily="34" charset="0"/>
              </a:rPr>
              <a:t>In Australia, a sperm donor, including a known donor, is not eligible to seek parental rights or be held responsible for parental obligations unless he is named on the child’s birth certificate. </a:t>
            </a:r>
          </a:p>
          <a:p>
            <a:pPr>
              <a:lnSpc>
                <a:spcPct val="90000"/>
              </a:lnSpc>
              <a:spcBef>
                <a:spcPct val="0"/>
              </a:spcBef>
              <a:buSzTx/>
              <a:buFontTx/>
              <a:buNone/>
            </a:pPr>
            <a:endParaRPr lang="en-AU" altLang="en-US" dirty="0">
              <a:latin typeface="Calibri" panose="020F0502020204030204" pitchFamily="34" charset="0"/>
              <a:cs typeface="Calibri" panose="020F0502020204030204" pitchFamily="34" charset="0"/>
            </a:endParaRPr>
          </a:p>
          <a:p>
            <a:pPr>
              <a:lnSpc>
                <a:spcPct val="90000"/>
              </a:lnSpc>
              <a:spcBef>
                <a:spcPct val="0"/>
              </a:spcBef>
              <a:buSzTx/>
              <a:buFontTx/>
              <a:buNone/>
            </a:pPr>
            <a:r>
              <a:rPr lang="en-AU" altLang="en-US" dirty="0">
                <a:latin typeface="Calibri" panose="020F0502020204030204" pitchFamily="34" charset="0"/>
                <a:cs typeface="Calibri" panose="020F0502020204030204" pitchFamily="34" charset="0"/>
              </a:rPr>
              <a:t>For egg donation, the birth mother is the legal mother, irrespective of the genetics.</a:t>
            </a:r>
          </a:p>
          <a:p>
            <a:pPr>
              <a:lnSpc>
                <a:spcPct val="90000"/>
              </a:lnSpc>
              <a:spcBef>
                <a:spcPct val="0"/>
              </a:spcBef>
              <a:buSzTx/>
              <a:buFontTx/>
              <a:buNone/>
            </a:pPr>
            <a:endParaRPr lang="en-AU" altLang="en-US" dirty="0">
              <a:latin typeface="Calibri" panose="020F0502020204030204" pitchFamily="34" charset="0"/>
              <a:cs typeface="Calibri" panose="020F0502020204030204" pitchFamily="34" charset="0"/>
            </a:endParaRPr>
          </a:p>
          <a:p>
            <a:pPr>
              <a:lnSpc>
                <a:spcPct val="90000"/>
              </a:lnSpc>
              <a:spcBef>
                <a:spcPct val="0"/>
              </a:spcBef>
              <a:buSzTx/>
              <a:buFontTx/>
              <a:buNone/>
            </a:pPr>
            <a:endParaRPr lang="en-AU" altLang="en-US" dirty="0">
              <a:latin typeface="Calibri" panose="020F0502020204030204" pitchFamily="34" charset="0"/>
              <a:cs typeface="Calibri" panose="020F0502020204030204" pitchFamily="34" charset="0"/>
            </a:endParaRPr>
          </a:p>
          <a:p>
            <a:pPr>
              <a:lnSpc>
                <a:spcPct val="90000"/>
              </a:lnSpc>
              <a:spcBef>
                <a:spcPct val="0"/>
              </a:spcBef>
              <a:buSzTx/>
              <a:buFontTx/>
              <a:buNone/>
            </a:pPr>
            <a:r>
              <a:rPr lang="en-AU" altLang="en-US" dirty="0">
                <a:latin typeface="Calibri" panose="020F0502020204030204" pitchFamily="34" charset="0"/>
                <a:cs typeface="Calibri" panose="020F0502020204030204" pitchFamily="34" charset="0"/>
              </a:rPr>
              <a:t>Connection website and Facebook sperm donors are less protected – no consents etc.  Donors who require “natural conception” in particular can be held liable for child support into the future – same as a “one night stand”</a:t>
            </a:r>
          </a:p>
          <a:p>
            <a:pPr>
              <a:spcBef>
                <a:spcPct val="0"/>
              </a:spcBef>
              <a:buSzTx/>
              <a:buFontTx/>
              <a:buNone/>
            </a:pPr>
            <a:endParaRPr lang="en-US" altLang="en-US" dirty="0">
              <a:solidFill>
                <a:schemeClr val="tx1"/>
              </a:solidFill>
              <a:latin typeface="Arial" panose="020B0604020202020204" pitchFamily="34" charset="0"/>
              <a:cs typeface="Calibri" panose="020F0502020204030204" pitchFamily="34" charset="0"/>
            </a:endParaRPr>
          </a:p>
        </p:txBody>
      </p:sp>
      <p:pic>
        <p:nvPicPr>
          <p:cNvPr id="3" name="Picture 2" descr="A close up of a card&#10;&#10;AI-generated content may be incorrect.">
            <a:extLst>
              <a:ext uri="{FF2B5EF4-FFF2-40B4-BE49-F238E27FC236}">
                <a16:creationId xmlns:a16="http://schemas.microsoft.com/office/drawing/2014/main" id="{BDFB78F1-BC63-71F7-BE9E-F78D1A5E6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400" y="1359463"/>
            <a:ext cx="1070291" cy="5498537"/>
          </a:xfrm>
          <a:prstGeom prst="rect">
            <a:avLst/>
          </a:prstGeom>
        </p:spPr>
      </p:pic>
    </p:spTree>
  </p:cSld>
  <p:clrMapOvr>
    <a:masterClrMapping/>
  </p:clrMapOvr>
  <p:transition>
    <p:cut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0F3E-0BA7-E450-0E2C-96DEB6396280}"/>
              </a:ext>
            </a:extLst>
          </p:cNvPr>
          <p:cNvSpPr>
            <a:spLocks noGrp="1"/>
          </p:cNvSpPr>
          <p:nvPr>
            <p:ph type="title"/>
          </p:nvPr>
        </p:nvSpPr>
        <p:spPr>
          <a:xfrm>
            <a:off x="611188" y="522288"/>
            <a:ext cx="7148512" cy="544512"/>
          </a:xfrm>
        </p:spPr>
        <p:txBody>
          <a:bodyPr/>
          <a:lstStyle/>
          <a:p>
            <a:pPr>
              <a:defRPr/>
            </a:pPr>
            <a:r>
              <a:rPr lang="en-US" sz="2800" dirty="0"/>
              <a:t>Why do men and women become donors?</a:t>
            </a:r>
          </a:p>
        </p:txBody>
      </p:sp>
      <p:sp>
        <p:nvSpPr>
          <p:cNvPr id="3" name="Content Placeholder 2">
            <a:extLst>
              <a:ext uri="{FF2B5EF4-FFF2-40B4-BE49-F238E27FC236}">
                <a16:creationId xmlns:a16="http://schemas.microsoft.com/office/drawing/2014/main" id="{84D3F845-5D5B-4EEC-6DD9-6BFCE78F7065}"/>
              </a:ext>
            </a:extLst>
          </p:cNvPr>
          <p:cNvSpPr>
            <a:spLocks noGrp="1"/>
          </p:cNvSpPr>
          <p:nvPr>
            <p:ph idx="1"/>
          </p:nvPr>
        </p:nvSpPr>
        <p:spPr>
          <a:xfrm>
            <a:off x="266699" y="1145094"/>
            <a:ext cx="7283169" cy="3985257"/>
          </a:xfrm>
        </p:spPr>
        <p:txBody>
          <a:bodyPr/>
          <a:lstStyle/>
          <a:p>
            <a:pPr>
              <a:spcBef>
                <a:spcPts val="0"/>
              </a:spcBef>
              <a:defRPr/>
            </a:pPr>
            <a:r>
              <a:rPr lang="en-US" sz="1800" dirty="0">
                <a:latin typeface="Calibri" panose="020F0502020204030204" pitchFamily="34" charset="0"/>
                <a:cs typeface="Calibri" panose="020F0502020204030204" pitchFamily="34" charset="0"/>
              </a:rPr>
              <a:t>Donors have to do a lot more than just supply sperm or eggs – fill out lengthy questionnaires, research their family histories, frequent physical examinations (including needle sticks), adopt a life style consistent with clinical requirements, and if an egg donor, take injectable drugs and have a minor surgical procedure.</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a:spcBef>
                <a:spcPts val="0"/>
              </a:spcBef>
              <a:defRPr/>
            </a:pPr>
            <a:r>
              <a:rPr lang="en-US" sz="1800" dirty="0">
                <a:latin typeface="Calibri" panose="020F0502020204030204" pitchFamily="34" charset="0"/>
                <a:cs typeface="Calibri" panose="020F0502020204030204" pitchFamily="34" charset="0"/>
              </a:rPr>
              <a:t>Essentially to help other people to have a family, often because they have become aware of the struggles someone they know is having.</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a:spcBef>
                <a:spcPts val="0"/>
              </a:spcBef>
              <a:defRPr/>
            </a:pPr>
            <a:r>
              <a:rPr lang="en-US" sz="1800" dirty="0">
                <a:latin typeface="Calibri" panose="020F0502020204030204" pitchFamily="34" charset="0"/>
                <a:cs typeface="Calibri" panose="020F0502020204030204" pitchFamily="34" charset="0"/>
              </a:rPr>
              <a:t>Egg donors in particular can find it very empowering.</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a:spcBef>
                <a:spcPts val="0"/>
              </a:spcBef>
              <a:defRPr/>
            </a:pPr>
            <a:r>
              <a:rPr lang="en-US" sz="1800" dirty="0">
                <a:latin typeface="Calibri" panose="020F0502020204030204" pitchFamily="34" charset="0"/>
                <a:cs typeface="Calibri" panose="020F0502020204030204" pitchFamily="34" charset="0"/>
              </a:rPr>
              <a:t>They do “ worry if things haven’t turned out well for the child” and “they are not born into a happy family.”</a:t>
            </a:r>
          </a:p>
          <a:p>
            <a:pPr marL="0" indent="0">
              <a:buFontTx/>
              <a:buNone/>
              <a:defRPr/>
            </a:pPr>
            <a:r>
              <a:rPr lang="en-US" sz="1800" dirty="0">
                <a:latin typeface="Calibri" panose="020F0502020204030204" pitchFamily="34" charset="0"/>
                <a:cs typeface="Calibri" panose="020F0502020204030204" pitchFamily="34" charset="0"/>
              </a:rPr>
              <a:t> </a:t>
            </a:r>
          </a:p>
        </p:txBody>
      </p:sp>
      <p:pic>
        <p:nvPicPr>
          <p:cNvPr id="5" name="Picture 4" descr="A person wearing a black shirt&#10;&#10;AI-generated content may be incorrect.">
            <a:extLst>
              <a:ext uri="{FF2B5EF4-FFF2-40B4-BE49-F238E27FC236}">
                <a16:creationId xmlns:a16="http://schemas.microsoft.com/office/drawing/2014/main" id="{E1EF4739-47DD-6635-FA99-BCF6484D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607" y="4897438"/>
            <a:ext cx="5435600" cy="1663700"/>
          </a:xfrm>
          <a:prstGeom prst="rect">
            <a:avLst/>
          </a:prstGeom>
        </p:spPr>
      </p:pic>
    </p:spTree>
  </p:cSld>
  <p:clrMapOvr>
    <a:masterClrMapping/>
  </p:clrMapOvr>
  <p:transition>
    <p:cut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EEA9-7D54-D2F8-195C-2B08A4715659}"/>
              </a:ext>
            </a:extLst>
          </p:cNvPr>
          <p:cNvSpPr>
            <a:spLocks noGrp="1"/>
          </p:cNvSpPr>
          <p:nvPr>
            <p:ph type="title"/>
          </p:nvPr>
        </p:nvSpPr>
        <p:spPr>
          <a:xfrm>
            <a:off x="614363" y="385498"/>
            <a:ext cx="6557962" cy="617537"/>
          </a:xfrm>
        </p:spPr>
        <p:txBody>
          <a:bodyPr/>
          <a:lstStyle/>
          <a:p>
            <a:pPr>
              <a:defRPr/>
            </a:pPr>
            <a:r>
              <a:rPr lang="en-AU" sz="2800" dirty="0"/>
              <a:t>What about the children?</a:t>
            </a:r>
          </a:p>
        </p:txBody>
      </p:sp>
      <p:pic>
        <p:nvPicPr>
          <p:cNvPr id="29698" name="Content Placeholder 4">
            <a:extLst>
              <a:ext uri="{FF2B5EF4-FFF2-40B4-BE49-F238E27FC236}">
                <a16:creationId xmlns:a16="http://schemas.microsoft.com/office/drawing/2014/main" id="{3E44C7B3-D018-11B9-0A00-34DCECB2D8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8500" y="998371"/>
            <a:ext cx="3295650" cy="5049561"/>
          </a:xfrm>
          <a:ln w="19050">
            <a:solidFill>
              <a:srgbClr val="FFFFFF"/>
            </a:solidFill>
            <a:miter lim="800000"/>
            <a:headEnd/>
            <a:tailEnd/>
          </a:ln>
        </p:spPr>
      </p:pic>
      <p:sp>
        <p:nvSpPr>
          <p:cNvPr id="3" name="Content Placeholder 2">
            <a:extLst>
              <a:ext uri="{FF2B5EF4-FFF2-40B4-BE49-F238E27FC236}">
                <a16:creationId xmlns:a16="http://schemas.microsoft.com/office/drawing/2014/main" id="{BD11EAF7-75BE-A9BF-9AF4-FFFBAB00CC9B}"/>
              </a:ext>
            </a:extLst>
          </p:cNvPr>
          <p:cNvSpPr txBox="1">
            <a:spLocks/>
          </p:cNvSpPr>
          <p:nvPr/>
        </p:nvSpPr>
        <p:spPr bwMode="auto">
          <a:xfrm>
            <a:off x="4433888" y="1562029"/>
            <a:ext cx="3735387" cy="4491038"/>
          </a:xfrm>
          <a:prstGeom prst="rect">
            <a:avLst/>
          </a:prstGeom>
          <a:noFill/>
          <a:ln>
            <a:noFill/>
          </a:ln>
        </p:spPr>
        <p:txBody>
          <a:bodyPr lIns="90488" tIns="44450" rIns="90488" bIns="44450"/>
          <a:lstStyle>
            <a:lvl1pPr marL="342900" indent="-342900" algn="l" rtl="0" eaLnBrk="0" fontAlgn="base" hangingPunct="0">
              <a:spcBef>
                <a:spcPct val="20000"/>
              </a:spcBef>
              <a:spcAft>
                <a:spcPct val="0"/>
              </a:spcAft>
              <a:buSzPct val="100000"/>
              <a:buChar char="•"/>
              <a:defRPr sz="24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rgbClr val="FFFFFF"/>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400">
                <a:solidFill>
                  <a:srgbClr val="FFFFFF"/>
                </a:solidFill>
                <a:latin typeface="+mn-lt"/>
              </a:defRPr>
            </a:lvl6pPr>
            <a:lvl7pPr marL="2971800" indent="-228600" algn="l" rtl="0" eaLnBrk="0" fontAlgn="base" hangingPunct="0">
              <a:spcBef>
                <a:spcPct val="20000"/>
              </a:spcBef>
              <a:spcAft>
                <a:spcPct val="0"/>
              </a:spcAft>
              <a:buSzPct val="100000"/>
              <a:buChar char="•"/>
              <a:defRPr sz="2400">
                <a:solidFill>
                  <a:srgbClr val="FFFFFF"/>
                </a:solidFill>
                <a:latin typeface="+mn-lt"/>
              </a:defRPr>
            </a:lvl7pPr>
            <a:lvl8pPr marL="3429000" indent="-228600" algn="l" rtl="0" eaLnBrk="0" fontAlgn="base" hangingPunct="0">
              <a:spcBef>
                <a:spcPct val="20000"/>
              </a:spcBef>
              <a:spcAft>
                <a:spcPct val="0"/>
              </a:spcAft>
              <a:buSzPct val="100000"/>
              <a:buChar char="•"/>
              <a:defRPr sz="2400">
                <a:solidFill>
                  <a:srgbClr val="FFFFFF"/>
                </a:solidFill>
                <a:latin typeface="+mn-lt"/>
              </a:defRPr>
            </a:lvl8pPr>
            <a:lvl9pPr marL="3886200" indent="-228600" algn="l" rtl="0" eaLnBrk="0" fontAlgn="base" hangingPunct="0">
              <a:spcBef>
                <a:spcPct val="20000"/>
              </a:spcBef>
              <a:spcAft>
                <a:spcPct val="0"/>
              </a:spcAft>
              <a:buSzPct val="100000"/>
              <a:buChar char="•"/>
              <a:defRPr sz="2400">
                <a:solidFill>
                  <a:srgbClr val="FFFFFF"/>
                </a:solidFill>
                <a:latin typeface="+mn-lt"/>
              </a:defRPr>
            </a:lvl9pPr>
          </a:lstStyle>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All the research has shown that the makeup of families – the number, gender, sexual orientation, gender identity and biological relatedness of parents – matters less than previously thought.</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“The presence of a father, or a mother or two parents is not essential for children to thrive.”</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“What matters most for children is the quality of relationships within their family, the support of the wider community and the attitudes of the society in which they live.”</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60C1E285-5FEA-903A-91E5-967D2AF13662}"/>
              </a:ext>
            </a:extLst>
          </p:cNvPr>
          <p:cNvSpPr txBox="1"/>
          <p:nvPr/>
        </p:nvSpPr>
        <p:spPr>
          <a:xfrm>
            <a:off x="614364" y="6063837"/>
            <a:ext cx="3453784" cy="646331"/>
          </a:xfrm>
          <a:prstGeom prst="rect">
            <a:avLst/>
          </a:prstGeom>
          <a:noFill/>
        </p:spPr>
        <p:txBody>
          <a:bodyPr wrap="square">
            <a:spAutoFit/>
          </a:bodyPr>
          <a:lstStyle/>
          <a:p>
            <a:r>
              <a:rPr lang="en-AU" altLang="en-US" sz="1200" dirty="0">
                <a:solidFill>
                  <a:schemeClr val="bg2">
                    <a:lumMod val="20000"/>
                    <a:lumOff val="80000"/>
                  </a:schemeClr>
                </a:solidFill>
                <a:latin typeface="Trebuchet MS" panose="020B0603020202020204" pitchFamily="34" charset="0"/>
              </a:rPr>
              <a:t>Professor Susan Golombok and her team have been researching and following donor families from birth into adulthood for 49 yrs</a:t>
            </a:r>
            <a:endParaRPr lang="en-AU" sz="1200" dirty="0">
              <a:solidFill>
                <a:schemeClr val="bg2">
                  <a:lumMod val="20000"/>
                  <a:lumOff val="80000"/>
                </a:schemeClr>
              </a:solidFill>
              <a:latin typeface="Trebuchet MS" panose="020B0603020202020204" pitchFamily="34" charset="0"/>
            </a:endParaRPr>
          </a:p>
        </p:txBody>
      </p:sp>
    </p:spTree>
  </p:cSld>
  <p:clrMapOvr>
    <a:masterClrMapping/>
  </p:clrMapOvr>
  <p:transition>
    <p:cut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FEEB-03E0-83E3-2FD7-00C9EEC945C7}"/>
              </a:ext>
            </a:extLst>
          </p:cNvPr>
          <p:cNvSpPr>
            <a:spLocks noGrp="1"/>
          </p:cNvSpPr>
          <p:nvPr>
            <p:ph type="title"/>
          </p:nvPr>
        </p:nvSpPr>
        <p:spPr>
          <a:xfrm>
            <a:off x="614363" y="525463"/>
            <a:ext cx="5449887" cy="617537"/>
          </a:xfrm>
        </p:spPr>
        <p:txBody>
          <a:bodyPr/>
          <a:lstStyle/>
          <a:p>
            <a:pPr>
              <a:defRPr/>
            </a:pPr>
            <a:r>
              <a:rPr lang="en-AU" sz="2800" dirty="0"/>
              <a:t>Should a child be told of their donor origins?   Yes</a:t>
            </a:r>
          </a:p>
        </p:txBody>
      </p:sp>
      <p:pic>
        <p:nvPicPr>
          <p:cNvPr id="30722" name="Content Placeholder 4">
            <a:extLst>
              <a:ext uri="{FF2B5EF4-FFF2-40B4-BE49-F238E27FC236}">
                <a16:creationId xmlns:a16="http://schemas.microsoft.com/office/drawing/2014/main" id="{EA631D16-916C-C00E-CBD8-691AAF915B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8500" y="1504950"/>
            <a:ext cx="3295650" cy="5056188"/>
          </a:xfrm>
          <a:ln w="19050">
            <a:solidFill>
              <a:srgbClr val="FFFFFF"/>
            </a:solidFill>
            <a:miter lim="800000"/>
            <a:headEnd/>
            <a:tailEnd/>
          </a:ln>
        </p:spPr>
      </p:pic>
      <p:sp>
        <p:nvSpPr>
          <p:cNvPr id="3" name="Content Placeholder 2">
            <a:extLst>
              <a:ext uri="{FF2B5EF4-FFF2-40B4-BE49-F238E27FC236}">
                <a16:creationId xmlns:a16="http://schemas.microsoft.com/office/drawing/2014/main" id="{7F8A542E-562C-DACB-A8D3-CCA799CA8224}"/>
              </a:ext>
            </a:extLst>
          </p:cNvPr>
          <p:cNvSpPr txBox="1">
            <a:spLocks/>
          </p:cNvSpPr>
          <p:nvPr/>
        </p:nvSpPr>
        <p:spPr bwMode="auto">
          <a:xfrm>
            <a:off x="4433888" y="1711325"/>
            <a:ext cx="3735387" cy="4491038"/>
          </a:xfrm>
          <a:prstGeom prst="rect">
            <a:avLst/>
          </a:prstGeom>
          <a:noFill/>
          <a:ln>
            <a:noFill/>
          </a:ln>
        </p:spPr>
        <p:txBody>
          <a:bodyPr lIns="90488" tIns="44450" rIns="90488" bIns="44450"/>
          <a:lstStyle>
            <a:lvl1pPr marL="342900" indent="-342900" algn="l" rtl="0" eaLnBrk="0" fontAlgn="base" hangingPunct="0">
              <a:spcBef>
                <a:spcPct val="20000"/>
              </a:spcBef>
              <a:spcAft>
                <a:spcPct val="0"/>
              </a:spcAft>
              <a:buSzPct val="100000"/>
              <a:buChar char="•"/>
              <a:defRPr sz="24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rgbClr val="FFFFFF"/>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400">
                <a:solidFill>
                  <a:srgbClr val="FFFFFF"/>
                </a:solidFill>
                <a:latin typeface="+mn-lt"/>
              </a:defRPr>
            </a:lvl6pPr>
            <a:lvl7pPr marL="2971800" indent="-228600" algn="l" rtl="0" eaLnBrk="0" fontAlgn="base" hangingPunct="0">
              <a:spcBef>
                <a:spcPct val="20000"/>
              </a:spcBef>
              <a:spcAft>
                <a:spcPct val="0"/>
              </a:spcAft>
              <a:buSzPct val="100000"/>
              <a:buChar char="•"/>
              <a:defRPr sz="2400">
                <a:solidFill>
                  <a:srgbClr val="FFFFFF"/>
                </a:solidFill>
                <a:latin typeface="+mn-lt"/>
              </a:defRPr>
            </a:lvl7pPr>
            <a:lvl8pPr marL="3429000" indent="-228600" algn="l" rtl="0" eaLnBrk="0" fontAlgn="base" hangingPunct="0">
              <a:spcBef>
                <a:spcPct val="20000"/>
              </a:spcBef>
              <a:spcAft>
                <a:spcPct val="0"/>
              </a:spcAft>
              <a:buSzPct val="100000"/>
              <a:buChar char="•"/>
              <a:defRPr sz="2400">
                <a:solidFill>
                  <a:srgbClr val="FFFFFF"/>
                </a:solidFill>
                <a:latin typeface="+mn-lt"/>
              </a:defRPr>
            </a:lvl8pPr>
            <a:lvl9pPr marL="3886200" indent="-228600" algn="l" rtl="0" eaLnBrk="0" fontAlgn="base" hangingPunct="0">
              <a:spcBef>
                <a:spcPct val="20000"/>
              </a:spcBef>
              <a:spcAft>
                <a:spcPct val="0"/>
              </a:spcAft>
              <a:buSzPct val="100000"/>
              <a:buChar char="•"/>
              <a:defRPr sz="2400">
                <a:solidFill>
                  <a:srgbClr val="FFFFFF"/>
                </a:solidFill>
                <a:latin typeface="+mn-lt"/>
              </a:defRPr>
            </a:lvl9pPr>
          </a:lstStyle>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We have reached a time when secrecy about donor conception cannot be guaranteed</a:t>
            </a:r>
            <a:br>
              <a:rPr lang="en-US" sz="1800" kern="0" dirty="0">
                <a:latin typeface="Calibri" panose="020F0502020204030204" pitchFamily="34" charset="0"/>
                <a:cs typeface="Calibri" panose="020F0502020204030204" pitchFamily="34" charset="0"/>
              </a:rPr>
            </a:br>
            <a:r>
              <a:rPr lang="en-US" sz="1800" kern="0" dirty="0">
                <a:latin typeface="Calibri" panose="020F0502020204030204" pitchFamily="34" charset="0"/>
                <a:cs typeface="Calibri" panose="020F0502020204030204" pitchFamily="34" charset="0"/>
              </a:rPr>
              <a:t>(Online genealogy databases)</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Nor is it recommended as being in the best interests of the child’s psychological well being.</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Learning about one’s donor conception later in life can be shocking and profoundly disturbing.</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Many children have already suspected or thought they were adopted prior to being told. </a:t>
            </a:r>
          </a:p>
        </p:txBody>
      </p:sp>
    </p:spTree>
  </p:cSld>
  <p:clrMapOvr>
    <a:masterClrMapping/>
  </p:clrMapOvr>
  <p:transition>
    <p:cut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FEEB-03E0-83E3-2FD7-00C9EEC945C7}"/>
              </a:ext>
            </a:extLst>
          </p:cNvPr>
          <p:cNvSpPr>
            <a:spLocks noGrp="1"/>
          </p:cNvSpPr>
          <p:nvPr>
            <p:ph type="title"/>
          </p:nvPr>
        </p:nvSpPr>
        <p:spPr>
          <a:xfrm>
            <a:off x="589423" y="354894"/>
            <a:ext cx="7382481" cy="510857"/>
          </a:xfrm>
        </p:spPr>
        <p:txBody>
          <a:bodyPr/>
          <a:lstStyle/>
          <a:p>
            <a:pPr>
              <a:defRPr/>
            </a:pPr>
            <a:r>
              <a:rPr lang="en-AU" sz="2800" dirty="0"/>
              <a:t>When is the ideal time to tell a donor conceived child of their origins?</a:t>
            </a:r>
            <a:endParaRPr lang="en-AU" sz="2800" dirty="0">
              <a:solidFill>
                <a:srgbClr val="FFFF00"/>
              </a:solidFill>
            </a:endParaRPr>
          </a:p>
        </p:txBody>
      </p:sp>
      <p:pic>
        <p:nvPicPr>
          <p:cNvPr id="6" name="Picture 5" descr="A book cover of a book&#10;&#10;AI-generated content may be incorrect.">
            <a:extLst>
              <a:ext uri="{FF2B5EF4-FFF2-40B4-BE49-F238E27FC236}">
                <a16:creationId xmlns:a16="http://schemas.microsoft.com/office/drawing/2014/main" id="{7854F46B-EF35-996D-0B0F-F69429209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902" y="2321972"/>
            <a:ext cx="1649848" cy="1649848"/>
          </a:xfrm>
          <a:prstGeom prst="rect">
            <a:avLst/>
          </a:prstGeom>
          <a:ln w="19050">
            <a:solidFill>
              <a:srgbClr val="FFFFFF"/>
            </a:solidFill>
          </a:ln>
        </p:spPr>
      </p:pic>
      <p:pic>
        <p:nvPicPr>
          <p:cNvPr id="8" name="Picture 7" descr="A book cover of a child&#10;&#10;AI-generated content may be incorrect.">
            <a:extLst>
              <a:ext uri="{FF2B5EF4-FFF2-40B4-BE49-F238E27FC236}">
                <a16:creationId xmlns:a16="http://schemas.microsoft.com/office/drawing/2014/main" id="{224FA430-642D-A280-3E32-FF77F1CF4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25" y="4905527"/>
            <a:ext cx="1649848" cy="1649848"/>
          </a:xfrm>
          <a:prstGeom prst="rect">
            <a:avLst/>
          </a:prstGeom>
          <a:ln w="19050">
            <a:solidFill>
              <a:srgbClr val="FFFFFF"/>
            </a:solidFill>
          </a:ln>
        </p:spPr>
      </p:pic>
      <p:pic>
        <p:nvPicPr>
          <p:cNvPr id="10" name="Picture 9" descr="A group of people standing together&#10;&#10;AI-generated content may be incorrect.">
            <a:extLst>
              <a:ext uri="{FF2B5EF4-FFF2-40B4-BE49-F238E27FC236}">
                <a16:creationId xmlns:a16="http://schemas.microsoft.com/office/drawing/2014/main" id="{5B05C05B-DB9C-C531-15A9-DA7543D73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25" y="3179773"/>
            <a:ext cx="1649848" cy="1649848"/>
          </a:xfrm>
          <a:prstGeom prst="rect">
            <a:avLst/>
          </a:prstGeom>
          <a:ln w="19050">
            <a:solidFill>
              <a:srgbClr val="FFFFFF"/>
            </a:solidFill>
          </a:ln>
        </p:spPr>
      </p:pic>
      <p:pic>
        <p:nvPicPr>
          <p:cNvPr id="12" name="Picture 11" descr="A book cover of a family&#10;&#10;AI-generated content may be incorrect.">
            <a:extLst>
              <a:ext uri="{FF2B5EF4-FFF2-40B4-BE49-F238E27FC236}">
                <a16:creationId xmlns:a16="http://schemas.microsoft.com/office/drawing/2014/main" id="{8DF51B2E-BC8D-DBDB-7D9B-E879C4150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952" y="4063488"/>
            <a:ext cx="1649848" cy="1649848"/>
          </a:xfrm>
          <a:prstGeom prst="rect">
            <a:avLst/>
          </a:prstGeom>
          <a:ln w="19050">
            <a:solidFill>
              <a:srgbClr val="FFFFFF"/>
            </a:solidFill>
          </a:ln>
        </p:spPr>
      </p:pic>
      <p:pic>
        <p:nvPicPr>
          <p:cNvPr id="14" name="Picture 13" descr="A book cover of a book&#10;&#10;AI-generated content may be incorrect.">
            <a:extLst>
              <a:ext uri="{FF2B5EF4-FFF2-40B4-BE49-F238E27FC236}">
                <a16:creationId xmlns:a16="http://schemas.microsoft.com/office/drawing/2014/main" id="{54BD0CA9-A070-66AC-D827-C974EF202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125" y="1463037"/>
            <a:ext cx="1649848" cy="1644018"/>
          </a:xfrm>
          <a:prstGeom prst="rect">
            <a:avLst/>
          </a:prstGeom>
          <a:ln w="19050">
            <a:solidFill>
              <a:srgbClr val="FFFFFF"/>
            </a:solidFill>
          </a:ln>
        </p:spPr>
      </p:pic>
      <p:sp>
        <p:nvSpPr>
          <p:cNvPr id="4" name="Content Placeholder 2">
            <a:extLst>
              <a:ext uri="{FF2B5EF4-FFF2-40B4-BE49-F238E27FC236}">
                <a16:creationId xmlns:a16="http://schemas.microsoft.com/office/drawing/2014/main" id="{403D52DA-5560-541D-D23F-15B5F3EE26EE}"/>
              </a:ext>
            </a:extLst>
          </p:cNvPr>
          <p:cNvSpPr txBox="1">
            <a:spLocks/>
          </p:cNvSpPr>
          <p:nvPr/>
        </p:nvSpPr>
        <p:spPr bwMode="auto">
          <a:xfrm>
            <a:off x="4433888" y="1711325"/>
            <a:ext cx="3908425" cy="4491038"/>
          </a:xfrm>
          <a:prstGeom prst="rect">
            <a:avLst/>
          </a:prstGeom>
          <a:noFill/>
          <a:ln>
            <a:noFill/>
          </a:ln>
        </p:spPr>
        <p:txBody>
          <a:bodyPr lIns="90488" tIns="44450" rIns="90488" bIns="44450"/>
          <a:lstStyle>
            <a:lvl1pPr marL="342900" indent="-342900" algn="l" rtl="0" eaLnBrk="0" fontAlgn="base" hangingPunct="0">
              <a:spcBef>
                <a:spcPct val="20000"/>
              </a:spcBef>
              <a:spcAft>
                <a:spcPct val="0"/>
              </a:spcAft>
              <a:buSzPct val="100000"/>
              <a:buChar char="•"/>
              <a:defRPr sz="24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rgbClr val="FFFFFF"/>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400">
                <a:solidFill>
                  <a:srgbClr val="FFFFFF"/>
                </a:solidFill>
                <a:latin typeface="+mn-lt"/>
              </a:defRPr>
            </a:lvl6pPr>
            <a:lvl7pPr marL="2971800" indent="-228600" algn="l" rtl="0" eaLnBrk="0" fontAlgn="base" hangingPunct="0">
              <a:spcBef>
                <a:spcPct val="20000"/>
              </a:spcBef>
              <a:spcAft>
                <a:spcPct val="0"/>
              </a:spcAft>
              <a:buSzPct val="100000"/>
              <a:buChar char="•"/>
              <a:defRPr sz="2400">
                <a:solidFill>
                  <a:srgbClr val="FFFFFF"/>
                </a:solidFill>
                <a:latin typeface="+mn-lt"/>
              </a:defRPr>
            </a:lvl7pPr>
            <a:lvl8pPr marL="3429000" indent="-228600" algn="l" rtl="0" eaLnBrk="0" fontAlgn="base" hangingPunct="0">
              <a:spcBef>
                <a:spcPct val="20000"/>
              </a:spcBef>
              <a:spcAft>
                <a:spcPct val="0"/>
              </a:spcAft>
              <a:buSzPct val="100000"/>
              <a:buChar char="•"/>
              <a:defRPr sz="2400">
                <a:solidFill>
                  <a:srgbClr val="FFFFFF"/>
                </a:solidFill>
                <a:latin typeface="+mn-lt"/>
              </a:defRPr>
            </a:lvl8pPr>
            <a:lvl9pPr marL="3886200" indent="-228600" algn="l" rtl="0" eaLnBrk="0" fontAlgn="base" hangingPunct="0">
              <a:spcBef>
                <a:spcPct val="20000"/>
              </a:spcBef>
              <a:spcAft>
                <a:spcPct val="0"/>
              </a:spcAft>
              <a:buSzPct val="100000"/>
              <a:buChar char="•"/>
              <a:defRPr sz="2400">
                <a:solidFill>
                  <a:srgbClr val="FFFFFF"/>
                </a:solidFill>
                <a:latin typeface="+mn-lt"/>
              </a:defRPr>
            </a:lvl9pPr>
          </a:lstStyle>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As early as possible. This helps the child integrate the information into their developing identity and minimises stress and confusion later.</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Children often want to know where babies come from when they are about 3 to 4 years old, so this is the recommended age if not part of the child’s family story already.</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Keeping a secret about how the child was created can make the child and others think you are ashamed of having a baby with the help of a donor. Later discovery also undermines trust in family relationships.</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 </a:t>
            </a:r>
          </a:p>
        </p:txBody>
      </p:sp>
    </p:spTree>
  </p:cSld>
  <p:clrMapOvr>
    <a:masterClrMapping/>
  </p:clrMapOvr>
  <p:transition>
    <p:cut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article&#10;&#10;AI-generated content may be incorrect.">
            <a:extLst>
              <a:ext uri="{FF2B5EF4-FFF2-40B4-BE49-F238E27FC236}">
                <a16:creationId xmlns:a16="http://schemas.microsoft.com/office/drawing/2014/main" id="{54CAAAC7-F442-D272-FB87-4A836507C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89" y="306131"/>
            <a:ext cx="7191673" cy="3009016"/>
          </a:xfrm>
          <a:prstGeom prst="rect">
            <a:avLst/>
          </a:prstGeom>
        </p:spPr>
      </p:pic>
      <p:sp>
        <p:nvSpPr>
          <p:cNvPr id="4" name="TextBox 3">
            <a:extLst>
              <a:ext uri="{FF2B5EF4-FFF2-40B4-BE49-F238E27FC236}">
                <a16:creationId xmlns:a16="http://schemas.microsoft.com/office/drawing/2014/main" id="{5F60E706-A844-6964-2972-A51C11530CEE}"/>
              </a:ext>
            </a:extLst>
          </p:cNvPr>
          <p:cNvSpPr txBox="1"/>
          <p:nvPr/>
        </p:nvSpPr>
        <p:spPr>
          <a:xfrm>
            <a:off x="356852" y="3450563"/>
            <a:ext cx="8283295" cy="2862322"/>
          </a:xfrm>
          <a:prstGeom prst="rect">
            <a:avLst/>
          </a:prstGeom>
          <a:noFill/>
        </p:spPr>
        <p:txBody>
          <a:bodyPr wrap="square">
            <a:spAutoFit/>
          </a:bodyPr>
          <a:lstStyle/>
          <a:p>
            <a:r>
              <a:rPr lang="en-US" altLang="en-US" sz="18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Though a donor’s details are held on a Central Register and at the treating clinic in perpetuity for a donor conceived person to access at age 18, </a:t>
            </a:r>
            <a:r>
              <a:rPr lang="en-US" altLang="en-US" sz="1800" dirty="0">
                <a:solidFill>
                  <a:srgbClr val="FFFFFF"/>
                </a:solidFill>
                <a:latin typeface="Calibri" panose="020F0502020204030204" pitchFamily="34" charset="0"/>
                <a:cs typeface="Calibri" panose="020F0502020204030204" pitchFamily="34" charset="0"/>
              </a:rPr>
              <a:t>p</a:t>
            </a:r>
            <a:r>
              <a:rPr lang="en-US" altLang="en-US" sz="18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arents are not required by law to tell their children they are donor conceived, so they </a:t>
            </a:r>
            <a:r>
              <a:rPr lang="en-US" altLang="en-US" sz="1800" dirty="0">
                <a:solidFill>
                  <a:srgbClr val="FFFFFF"/>
                </a:solidFill>
                <a:latin typeface="Calibri" panose="020F0502020204030204" pitchFamily="34" charset="0"/>
                <a:cs typeface="Calibri" panose="020F0502020204030204" pitchFamily="34" charset="0"/>
              </a:rPr>
              <a:t>might be</a:t>
            </a:r>
            <a:r>
              <a:rPr lang="en-US" altLang="en-US" sz="18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unaware they can find their donor.</a:t>
            </a:r>
          </a:p>
          <a:p>
            <a:endParaRPr lang="en-US" altLang="en-US" sz="18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r>
              <a:rPr lang="en-US" altLang="en-US" sz="1800" dirty="0">
                <a:solidFill>
                  <a:srgbClr val="FFFFFF"/>
                </a:solidFill>
                <a:latin typeface="Calibri" panose="020F0502020204030204" pitchFamily="34" charset="0"/>
                <a:cs typeface="Calibri" panose="020F0502020204030204" pitchFamily="34" charset="0"/>
              </a:rPr>
              <a:t>Knowing about their donor is important to some children and adults – to gain a better understanding of who they are, where they come from, and where they fit in. Some have no interest.</a:t>
            </a:r>
            <a:endParaRPr lang="en-US" altLang="en-US" sz="1800"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1800" dirty="0">
              <a:solidFill>
                <a:srgbClr val="FFFFFF"/>
              </a:solidFill>
              <a:latin typeface="Calibri" panose="020F0502020204030204" pitchFamily="34" charset="0"/>
              <a:cs typeface="Calibri" panose="020F0502020204030204" pitchFamily="34" charset="0"/>
            </a:endParaRPr>
          </a:p>
          <a:p>
            <a:r>
              <a:rPr lang="en-US" altLang="en-US" sz="1800" dirty="0">
                <a:solidFill>
                  <a:srgbClr val="FFFFFF"/>
                </a:solidFill>
                <a:latin typeface="Calibri" panose="020F0502020204030204" pitchFamily="34" charset="0"/>
                <a:cs typeface="Calibri" panose="020F0502020204030204" pitchFamily="34" charset="0"/>
              </a:rPr>
              <a:t>In many cases the children are more interested in their donor siblings than the donor.</a:t>
            </a:r>
          </a:p>
        </p:txBody>
      </p:sp>
    </p:spTree>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Nilsson sperm and egg">
            <a:extLst>
              <a:ext uri="{FF2B5EF4-FFF2-40B4-BE49-F238E27FC236}">
                <a16:creationId xmlns:a16="http://schemas.microsoft.com/office/drawing/2014/main" id="{6B0A0290-944D-808A-638D-421A469D7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1044575"/>
            <a:ext cx="5610225" cy="5510213"/>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146" name="Rectangle 3">
            <a:extLst>
              <a:ext uri="{FF2B5EF4-FFF2-40B4-BE49-F238E27FC236}">
                <a16:creationId xmlns:a16="http://schemas.microsoft.com/office/drawing/2014/main" id="{F8064412-16D2-B129-CCCF-8CFD12C67E0B}"/>
              </a:ext>
            </a:extLst>
          </p:cNvPr>
          <p:cNvSpPr>
            <a:spLocks noChangeArrowheads="1"/>
          </p:cNvSpPr>
          <p:nvPr/>
        </p:nvSpPr>
        <p:spPr bwMode="auto">
          <a:xfrm>
            <a:off x="6575425" y="1822450"/>
            <a:ext cx="23876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nSpc>
                <a:spcPct val="90000"/>
              </a:lnSpc>
              <a:spcBef>
                <a:spcPct val="0"/>
              </a:spcBef>
              <a:buSzTx/>
              <a:buFontTx/>
              <a:buNone/>
            </a:pPr>
            <a:r>
              <a:rPr lang="en-AU" altLang="en-US" sz="1800">
                <a:latin typeface="Calibri" panose="020F0502020204030204" pitchFamily="34" charset="0"/>
                <a:cs typeface="Calibri" panose="020F0502020204030204" pitchFamily="34" charset="0"/>
              </a:rPr>
              <a:t>The egg is the largest cell in the human body and sperm are the smallest. </a:t>
            </a:r>
          </a:p>
          <a:p>
            <a:pPr>
              <a:lnSpc>
                <a:spcPct val="90000"/>
              </a:lnSpc>
              <a:spcBef>
                <a:spcPct val="0"/>
              </a:spcBef>
              <a:buSzTx/>
              <a:buFontTx/>
              <a:buNone/>
            </a:pPr>
            <a:endParaRPr lang="en-AU" altLang="en-US" sz="1800">
              <a:latin typeface="Calibri" panose="020F0502020204030204" pitchFamily="34" charset="0"/>
              <a:cs typeface="Calibri" panose="020F0502020204030204" pitchFamily="34" charset="0"/>
            </a:endParaRPr>
          </a:p>
          <a:p>
            <a:pPr>
              <a:lnSpc>
                <a:spcPct val="90000"/>
              </a:lnSpc>
              <a:spcBef>
                <a:spcPct val="0"/>
              </a:spcBef>
              <a:buSzTx/>
              <a:buFontTx/>
              <a:buNone/>
            </a:pPr>
            <a:r>
              <a:rPr lang="en-AU" altLang="en-US" sz="1800">
                <a:latin typeface="Calibri" panose="020F0502020204030204" pitchFamily="34" charset="0"/>
                <a:cs typeface="Calibri" panose="020F0502020204030204" pitchFamily="34" charset="0"/>
              </a:rPr>
              <a:t>An egg and sperm contribute an equal amount of genetic material to a pregnancy.</a:t>
            </a:r>
            <a:br>
              <a:rPr lang="en-AU" altLang="en-US" sz="1800">
                <a:latin typeface="Calibri" panose="020F0502020204030204" pitchFamily="34" charset="0"/>
                <a:cs typeface="Calibri" panose="020F0502020204030204" pitchFamily="34" charset="0"/>
              </a:rPr>
            </a:br>
            <a:endParaRPr lang="en-AU" altLang="en-US" sz="1800">
              <a:latin typeface="Calibri" panose="020F0502020204030204" pitchFamily="34" charset="0"/>
              <a:cs typeface="Calibri" panose="020F0502020204030204" pitchFamily="34" charset="0"/>
            </a:endParaRPr>
          </a:p>
          <a:p>
            <a:pPr>
              <a:lnSpc>
                <a:spcPct val="90000"/>
              </a:lnSpc>
              <a:spcBef>
                <a:spcPct val="0"/>
              </a:spcBef>
              <a:buSzTx/>
              <a:buFontTx/>
              <a:buNone/>
            </a:pPr>
            <a:r>
              <a:rPr lang="en-AU" altLang="en-US" sz="1800">
                <a:latin typeface="Calibri" panose="020F0502020204030204" pitchFamily="34" charset="0"/>
                <a:cs typeface="Calibri" panose="020F0502020204030204" pitchFamily="34" charset="0"/>
              </a:rPr>
              <a:t>You can fit 10 eggs on the head of a pin.</a:t>
            </a:r>
          </a:p>
        </p:txBody>
      </p:sp>
    </p:spTree>
  </p:cSld>
  <p:clrMapOvr>
    <a:masterClrMapping/>
  </p:clrMapOvr>
  <p:transition>
    <p:cut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5813-5C86-42C9-CEC5-053E69456A9A}"/>
              </a:ext>
            </a:extLst>
          </p:cNvPr>
          <p:cNvSpPr>
            <a:spLocks noGrp="1"/>
          </p:cNvSpPr>
          <p:nvPr>
            <p:ph type="title"/>
          </p:nvPr>
        </p:nvSpPr>
        <p:spPr>
          <a:xfrm>
            <a:off x="604838" y="145214"/>
            <a:ext cx="6459537" cy="617537"/>
          </a:xfrm>
        </p:spPr>
        <p:txBody>
          <a:bodyPr/>
          <a:lstStyle/>
          <a:p>
            <a:pPr>
              <a:defRPr/>
            </a:pPr>
            <a:r>
              <a:rPr lang="en-AU" sz="2800" dirty="0"/>
              <a:t>Treatment timeline: </a:t>
            </a:r>
            <a:br>
              <a:rPr lang="en-AU" sz="2800" dirty="0"/>
            </a:br>
            <a:r>
              <a:rPr lang="en-AU" sz="2800" dirty="0"/>
              <a:t>summary of donor recipient process</a:t>
            </a:r>
          </a:p>
        </p:txBody>
      </p:sp>
      <p:sp>
        <p:nvSpPr>
          <p:cNvPr id="32770" name="Rounded Rectangle 2">
            <a:extLst>
              <a:ext uri="{FF2B5EF4-FFF2-40B4-BE49-F238E27FC236}">
                <a16:creationId xmlns:a16="http://schemas.microsoft.com/office/drawing/2014/main" id="{686AE981-C20C-9F12-2F02-E58A96E06D4E}"/>
              </a:ext>
            </a:extLst>
          </p:cNvPr>
          <p:cNvSpPr>
            <a:spLocks noChangeArrowheads="1"/>
          </p:cNvSpPr>
          <p:nvPr/>
        </p:nvSpPr>
        <p:spPr bwMode="auto">
          <a:xfrm>
            <a:off x="698500" y="1130300"/>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1" name="Rounded Rectangle 3">
            <a:extLst>
              <a:ext uri="{FF2B5EF4-FFF2-40B4-BE49-F238E27FC236}">
                <a16:creationId xmlns:a16="http://schemas.microsoft.com/office/drawing/2014/main" id="{6430CFA1-C55B-7ABE-BC37-416D130F1987}"/>
              </a:ext>
            </a:extLst>
          </p:cNvPr>
          <p:cNvSpPr>
            <a:spLocks noChangeArrowheads="1"/>
          </p:cNvSpPr>
          <p:nvPr/>
        </p:nvSpPr>
        <p:spPr bwMode="auto">
          <a:xfrm>
            <a:off x="698500" y="1757363"/>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2" name="Rounded Rectangle 4">
            <a:extLst>
              <a:ext uri="{FF2B5EF4-FFF2-40B4-BE49-F238E27FC236}">
                <a16:creationId xmlns:a16="http://schemas.microsoft.com/office/drawing/2014/main" id="{C691FA05-33A1-C9E7-95F6-2E32F3185A6E}"/>
              </a:ext>
            </a:extLst>
          </p:cNvPr>
          <p:cNvSpPr>
            <a:spLocks noChangeArrowheads="1"/>
          </p:cNvSpPr>
          <p:nvPr/>
        </p:nvSpPr>
        <p:spPr bwMode="auto">
          <a:xfrm>
            <a:off x="698500" y="2384425"/>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3" name="Rounded Rectangle 5">
            <a:extLst>
              <a:ext uri="{FF2B5EF4-FFF2-40B4-BE49-F238E27FC236}">
                <a16:creationId xmlns:a16="http://schemas.microsoft.com/office/drawing/2014/main" id="{E7608C47-EFA7-3659-413C-D1AAFAEC6B85}"/>
              </a:ext>
            </a:extLst>
          </p:cNvPr>
          <p:cNvSpPr>
            <a:spLocks noChangeArrowheads="1"/>
          </p:cNvSpPr>
          <p:nvPr/>
        </p:nvSpPr>
        <p:spPr bwMode="auto">
          <a:xfrm>
            <a:off x="698500" y="3011488"/>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4" name="Rounded Rectangle 6">
            <a:extLst>
              <a:ext uri="{FF2B5EF4-FFF2-40B4-BE49-F238E27FC236}">
                <a16:creationId xmlns:a16="http://schemas.microsoft.com/office/drawing/2014/main" id="{E708B9CB-C5EE-1FCA-C902-C6BBEC821806}"/>
              </a:ext>
            </a:extLst>
          </p:cNvPr>
          <p:cNvSpPr>
            <a:spLocks noChangeArrowheads="1"/>
          </p:cNvSpPr>
          <p:nvPr/>
        </p:nvSpPr>
        <p:spPr bwMode="auto">
          <a:xfrm>
            <a:off x="698500" y="3638550"/>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5" name="Rounded Rectangle 7">
            <a:extLst>
              <a:ext uri="{FF2B5EF4-FFF2-40B4-BE49-F238E27FC236}">
                <a16:creationId xmlns:a16="http://schemas.microsoft.com/office/drawing/2014/main" id="{DB241C04-E3C6-50BA-8604-32F16CE00CB4}"/>
              </a:ext>
            </a:extLst>
          </p:cNvPr>
          <p:cNvSpPr>
            <a:spLocks noChangeArrowheads="1"/>
          </p:cNvSpPr>
          <p:nvPr/>
        </p:nvSpPr>
        <p:spPr bwMode="auto">
          <a:xfrm>
            <a:off x="698500" y="4265613"/>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6" name="Rounded Rectangle 8">
            <a:extLst>
              <a:ext uri="{FF2B5EF4-FFF2-40B4-BE49-F238E27FC236}">
                <a16:creationId xmlns:a16="http://schemas.microsoft.com/office/drawing/2014/main" id="{CBBDA24A-633B-D651-EEE3-2BBA18885873}"/>
              </a:ext>
            </a:extLst>
          </p:cNvPr>
          <p:cNvSpPr>
            <a:spLocks noChangeArrowheads="1"/>
          </p:cNvSpPr>
          <p:nvPr/>
        </p:nvSpPr>
        <p:spPr bwMode="auto">
          <a:xfrm>
            <a:off x="698500" y="4892675"/>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7" name="Rounded Rectangle 9">
            <a:extLst>
              <a:ext uri="{FF2B5EF4-FFF2-40B4-BE49-F238E27FC236}">
                <a16:creationId xmlns:a16="http://schemas.microsoft.com/office/drawing/2014/main" id="{EA6317B6-F756-6070-76E3-F7F5FAD70AA2}"/>
              </a:ext>
            </a:extLst>
          </p:cNvPr>
          <p:cNvSpPr>
            <a:spLocks noChangeArrowheads="1"/>
          </p:cNvSpPr>
          <p:nvPr/>
        </p:nvSpPr>
        <p:spPr bwMode="auto">
          <a:xfrm>
            <a:off x="698500" y="5519738"/>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8" name="Rounded Rectangle 10">
            <a:extLst>
              <a:ext uri="{FF2B5EF4-FFF2-40B4-BE49-F238E27FC236}">
                <a16:creationId xmlns:a16="http://schemas.microsoft.com/office/drawing/2014/main" id="{7C6BA98B-C67A-70A3-5AA7-FE63890950B4}"/>
              </a:ext>
            </a:extLst>
          </p:cNvPr>
          <p:cNvSpPr>
            <a:spLocks noChangeArrowheads="1"/>
          </p:cNvSpPr>
          <p:nvPr/>
        </p:nvSpPr>
        <p:spPr bwMode="auto">
          <a:xfrm>
            <a:off x="698500" y="6146800"/>
            <a:ext cx="6400800" cy="431800"/>
          </a:xfrm>
          <a:prstGeom prst="roundRect">
            <a:avLst>
              <a:gd name="adj" fmla="val 16667"/>
            </a:avLst>
          </a:prstGeom>
          <a:solidFill>
            <a:srgbClr val="FFC00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79" name="Down Arrow 11">
            <a:extLst>
              <a:ext uri="{FF2B5EF4-FFF2-40B4-BE49-F238E27FC236}">
                <a16:creationId xmlns:a16="http://schemas.microsoft.com/office/drawing/2014/main" id="{26A2BD12-03BE-CD75-4503-761541758FA2}"/>
              </a:ext>
            </a:extLst>
          </p:cNvPr>
          <p:cNvSpPr>
            <a:spLocks noChangeArrowheads="1"/>
          </p:cNvSpPr>
          <p:nvPr/>
        </p:nvSpPr>
        <p:spPr bwMode="auto">
          <a:xfrm>
            <a:off x="3217863" y="1562100"/>
            <a:ext cx="1397000" cy="284163"/>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0" name="Down Arrow 12">
            <a:extLst>
              <a:ext uri="{FF2B5EF4-FFF2-40B4-BE49-F238E27FC236}">
                <a16:creationId xmlns:a16="http://schemas.microsoft.com/office/drawing/2014/main" id="{3ACE6A8F-A45F-1FE9-A01C-63F3402330D1}"/>
              </a:ext>
            </a:extLst>
          </p:cNvPr>
          <p:cNvSpPr>
            <a:spLocks noChangeArrowheads="1"/>
          </p:cNvSpPr>
          <p:nvPr/>
        </p:nvSpPr>
        <p:spPr bwMode="auto">
          <a:xfrm>
            <a:off x="3217863" y="2190750"/>
            <a:ext cx="1397000" cy="285750"/>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1" name="Down Arrow 13">
            <a:extLst>
              <a:ext uri="{FF2B5EF4-FFF2-40B4-BE49-F238E27FC236}">
                <a16:creationId xmlns:a16="http://schemas.microsoft.com/office/drawing/2014/main" id="{20A8A43F-BF8D-4C02-A912-F9700680DCEE}"/>
              </a:ext>
            </a:extLst>
          </p:cNvPr>
          <p:cNvSpPr>
            <a:spLocks noChangeArrowheads="1"/>
          </p:cNvSpPr>
          <p:nvPr/>
        </p:nvSpPr>
        <p:spPr bwMode="auto">
          <a:xfrm>
            <a:off x="3217863" y="2819776"/>
            <a:ext cx="1397000" cy="285750"/>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2" name="Down Arrow 14">
            <a:extLst>
              <a:ext uri="{FF2B5EF4-FFF2-40B4-BE49-F238E27FC236}">
                <a16:creationId xmlns:a16="http://schemas.microsoft.com/office/drawing/2014/main" id="{88690461-2313-D004-3912-4B35EEF83F89}"/>
              </a:ext>
            </a:extLst>
          </p:cNvPr>
          <p:cNvSpPr>
            <a:spLocks noChangeArrowheads="1"/>
          </p:cNvSpPr>
          <p:nvPr/>
        </p:nvSpPr>
        <p:spPr bwMode="auto">
          <a:xfrm>
            <a:off x="3217863" y="3441700"/>
            <a:ext cx="1397000" cy="284163"/>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3" name="Down Arrow 15">
            <a:extLst>
              <a:ext uri="{FF2B5EF4-FFF2-40B4-BE49-F238E27FC236}">
                <a16:creationId xmlns:a16="http://schemas.microsoft.com/office/drawing/2014/main" id="{E3D20562-AC48-8390-FE44-202D925D0783}"/>
              </a:ext>
            </a:extLst>
          </p:cNvPr>
          <p:cNvSpPr>
            <a:spLocks noChangeArrowheads="1"/>
          </p:cNvSpPr>
          <p:nvPr/>
        </p:nvSpPr>
        <p:spPr bwMode="auto">
          <a:xfrm>
            <a:off x="3217863" y="4071938"/>
            <a:ext cx="1397000" cy="284162"/>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4" name="Down Arrow 16">
            <a:extLst>
              <a:ext uri="{FF2B5EF4-FFF2-40B4-BE49-F238E27FC236}">
                <a16:creationId xmlns:a16="http://schemas.microsoft.com/office/drawing/2014/main" id="{CD35CD09-B47D-FF85-3350-EED4D7FB0CDA}"/>
              </a:ext>
            </a:extLst>
          </p:cNvPr>
          <p:cNvSpPr>
            <a:spLocks noChangeArrowheads="1"/>
          </p:cNvSpPr>
          <p:nvPr/>
        </p:nvSpPr>
        <p:spPr bwMode="auto">
          <a:xfrm>
            <a:off x="3217863" y="4702175"/>
            <a:ext cx="1397000" cy="284163"/>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5" name="Down Arrow 17">
            <a:extLst>
              <a:ext uri="{FF2B5EF4-FFF2-40B4-BE49-F238E27FC236}">
                <a16:creationId xmlns:a16="http://schemas.microsoft.com/office/drawing/2014/main" id="{15810B25-14A3-153E-00D8-1D74ADFA53C1}"/>
              </a:ext>
            </a:extLst>
          </p:cNvPr>
          <p:cNvSpPr>
            <a:spLocks noChangeArrowheads="1"/>
          </p:cNvSpPr>
          <p:nvPr/>
        </p:nvSpPr>
        <p:spPr bwMode="auto">
          <a:xfrm>
            <a:off x="3217863" y="5330825"/>
            <a:ext cx="1397000" cy="285750"/>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6" name="Down Arrow 18">
            <a:extLst>
              <a:ext uri="{FF2B5EF4-FFF2-40B4-BE49-F238E27FC236}">
                <a16:creationId xmlns:a16="http://schemas.microsoft.com/office/drawing/2014/main" id="{D7726FB1-1521-03BF-20C1-A8032F872E3A}"/>
              </a:ext>
            </a:extLst>
          </p:cNvPr>
          <p:cNvSpPr>
            <a:spLocks noChangeArrowheads="1"/>
          </p:cNvSpPr>
          <p:nvPr/>
        </p:nvSpPr>
        <p:spPr bwMode="auto">
          <a:xfrm>
            <a:off x="3217863" y="5951538"/>
            <a:ext cx="1397000" cy="285750"/>
          </a:xfrm>
          <a:prstGeom prst="downArrow">
            <a:avLst>
              <a:gd name="adj1" fmla="val 50000"/>
              <a:gd name="adj2" fmla="val 50000"/>
            </a:avLst>
          </a:prstGeom>
          <a:solidFill>
            <a:srgbClr val="00B050"/>
          </a:soli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787" name="TextBox 19">
            <a:extLst>
              <a:ext uri="{FF2B5EF4-FFF2-40B4-BE49-F238E27FC236}">
                <a16:creationId xmlns:a16="http://schemas.microsoft.com/office/drawing/2014/main" id="{18ED2544-8C7F-6613-BFEE-55057449B9F9}"/>
              </a:ext>
            </a:extLst>
          </p:cNvPr>
          <p:cNvSpPr txBox="1">
            <a:spLocks noChangeArrowheads="1"/>
          </p:cNvSpPr>
          <p:nvPr/>
        </p:nvSpPr>
        <p:spPr bwMode="auto">
          <a:xfrm>
            <a:off x="1130529" y="1190625"/>
            <a:ext cx="5611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Make appointment with clinic – history, examination and screening bloods</a:t>
            </a:r>
          </a:p>
        </p:txBody>
      </p:sp>
      <p:sp>
        <p:nvSpPr>
          <p:cNvPr id="32788" name="TextBox 20">
            <a:extLst>
              <a:ext uri="{FF2B5EF4-FFF2-40B4-BE49-F238E27FC236}">
                <a16:creationId xmlns:a16="http://schemas.microsoft.com/office/drawing/2014/main" id="{8DCFFA17-F91B-8391-7732-78CBAC3E94BC}"/>
              </a:ext>
            </a:extLst>
          </p:cNvPr>
          <p:cNvSpPr txBox="1">
            <a:spLocks noChangeArrowheads="1"/>
          </p:cNvSpPr>
          <p:nvPr/>
        </p:nvSpPr>
        <p:spPr bwMode="auto">
          <a:xfrm>
            <a:off x="1225550" y="1820863"/>
            <a:ext cx="53816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Genetic testing of partner of donor recipient</a:t>
            </a:r>
          </a:p>
        </p:txBody>
      </p:sp>
      <p:sp>
        <p:nvSpPr>
          <p:cNvPr id="32789" name="TextBox 21">
            <a:extLst>
              <a:ext uri="{FF2B5EF4-FFF2-40B4-BE49-F238E27FC236}">
                <a16:creationId xmlns:a16="http://schemas.microsoft.com/office/drawing/2014/main" id="{5F52866A-6573-1E8E-7F7A-908F6C8AB042}"/>
              </a:ext>
            </a:extLst>
          </p:cNvPr>
          <p:cNvSpPr txBox="1">
            <a:spLocks noChangeArrowheads="1"/>
          </p:cNvSpPr>
          <p:nvPr/>
        </p:nvSpPr>
        <p:spPr bwMode="auto">
          <a:xfrm>
            <a:off x="1225550" y="2449513"/>
            <a:ext cx="538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Book and complete a counselling appointments x 2</a:t>
            </a:r>
          </a:p>
        </p:txBody>
      </p:sp>
      <p:sp>
        <p:nvSpPr>
          <p:cNvPr id="32790" name="TextBox 22">
            <a:extLst>
              <a:ext uri="{FF2B5EF4-FFF2-40B4-BE49-F238E27FC236}">
                <a16:creationId xmlns:a16="http://schemas.microsoft.com/office/drawing/2014/main" id="{5DEBF75C-CF7B-E473-93B0-292C50459CFC}"/>
              </a:ext>
            </a:extLst>
          </p:cNvPr>
          <p:cNvSpPr txBox="1">
            <a:spLocks noChangeArrowheads="1"/>
          </p:cNvSpPr>
          <p:nvPr/>
        </p:nvSpPr>
        <p:spPr bwMode="auto">
          <a:xfrm>
            <a:off x="966788" y="3070225"/>
            <a:ext cx="594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Follow up with doctor to discuss results before contact with Donor Team</a:t>
            </a:r>
          </a:p>
        </p:txBody>
      </p:sp>
      <p:sp>
        <p:nvSpPr>
          <p:cNvPr id="32791" name="TextBox 23">
            <a:extLst>
              <a:ext uri="{FF2B5EF4-FFF2-40B4-BE49-F238E27FC236}">
                <a16:creationId xmlns:a16="http://schemas.microsoft.com/office/drawing/2014/main" id="{67031CEF-48FD-6383-562F-EAE4389C6470}"/>
              </a:ext>
            </a:extLst>
          </p:cNvPr>
          <p:cNvSpPr txBox="1">
            <a:spLocks noChangeArrowheads="1"/>
          </p:cNvSpPr>
          <p:nvPr/>
        </p:nvSpPr>
        <p:spPr bwMode="auto">
          <a:xfrm>
            <a:off x="881147" y="3692525"/>
            <a:ext cx="6108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Speak with Admin. Team re costs and early superannuation release (if required)</a:t>
            </a:r>
          </a:p>
        </p:txBody>
      </p:sp>
      <p:sp>
        <p:nvSpPr>
          <p:cNvPr id="32792" name="TextBox 26">
            <a:extLst>
              <a:ext uri="{FF2B5EF4-FFF2-40B4-BE49-F238E27FC236}">
                <a16:creationId xmlns:a16="http://schemas.microsoft.com/office/drawing/2014/main" id="{9200227B-B70F-C91C-9AAD-B8BBA1B3376A}"/>
              </a:ext>
            </a:extLst>
          </p:cNvPr>
          <p:cNvSpPr txBox="1">
            <a:spLocks noChangeArrowheads="1"/>
          </p:cNvSpPr>
          <p:nvPr/>
        </p:nvSpPr>
        <p:spPr bwMode="auto">
          <a:xfrm>
            <a:off x="698500" y="4330700"/>
            <a:ext cx="636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Choose donor and get clearance from donor bank</a:t>
            </a:r>
          </a:p>
        </p:txBody>
      </p:sp>
      <p:sp>
        <p:nvSpPr>
          <p:cNvPr id="32793" name="TextBox 27">
            <a:extLst>
              <a:ext uri="{FF2B5EF4-FFF2-40B4-BE49-F238E27FC236}">
                <a16:creationId xmlns:a16="http://schemas.microsoft.com/office/drawing/2014/main" id="{C1575319-B980-C3A5-1B40-463A35E0BDB1}"/>
              </a:ext>
            </a:extLst>
          </p:cNvPr>
          <p:cNvSpPr txBox="1">
            <a:spLocks noChangeArrowheads="1"/>
          </p:cNvSpPr>
          <p:nvPr/>
        </p:nvSpPr>
        <p:spPr bwMode="auto">
          <a:xfrm>
            <a:off x="698500" y="4951413"/>
            <a:ext cx="636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Donor allocation completed – genetic counselling</a:t>
            </a:r>
          </a:p>
        </p:txBody>
      </p:sp>
      <p:sp>
        <p:nvSpPr>
          <p:cNvPr id="32794" name="TextBox 28">
            <a:extLst>
              <a:ext uri="{FF2B5EF4-FFF2-40B4-BE49-F238E27FC236}">
                <a16:creationId xmlns:a16="http://schemas.microsoft.com/office/drawing/2014/main" id="{FA03CE34-785B-0124-E354-1A8F6C904A13}"/>
              </a:ext>
            </a:extLst>
          </p:cNvPr>
          <p:cNvSpPr txBox="1">
            <a:spLocks noChangeArrowheads="1"/>
          </p:cNvSpPr>
          <p:nvPr/>
        </p:nvSpPr>
        <p:spPr bwMode="auto">
          <a:xfrm>
            <a:off x="1221969" y="5581650"/>
            <a:ext cx="542012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If donor egg shipment date advised. Donor sperm already on site</a:t>
            </a:r>
          </a:p>
        </p:txBody>
      </p:sp>
      <p:sp>
        <p:nvSpPr>
          <p:cNvPr id="32795" name="TextBox 29">
            <a:extLst>
              <a:ext uri="{FF2B5EF4-FFF2-40B4-BE49-F238E27FC236}">
                <a16:creationId xmlns:a16="http://schemas.microsoft.com/office/drawing/2014/main" id="{F904BFE0-98E1-D742-DC56-77398B20E32E}"/>
              </a:ext>
            </a:extLst>
          </p:cNvPr>
          <p:cNvSpPr txBox="1">
            <a:spLocks noChangeArrowheads="1"/>
          </p:cNvSpPr>
          <p:nvPr/>
        </p:nvSpPr>
        <p:spPr bwMode="auto">
          <a:xfrm>
            <a:off x="2227811" y="6210300"/>
            <a:ext cx="33785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latin typeface="Calibri" panose="020F0502020204030204" pitchFamily="34" charset="0"/>
                <a:cs typeface="Calibri" panose="020F0502020204030204" pitchFamily="34" charset="0"/>
              </a:rPr>
              <a:t>Treatment cycle started</a:t>
            </a:r>
          </a:p>
        </p:txBody>
      </p:sp>
      <p:grpSp>
        <p:nvGrpSpPr>
          <p:cNvPr id="17" name="Group 16">
            <a:extLst>
              <a:ext uri="{FF2B5EF4-FFF2-40B4-BE49-F238E27FC236}">
                <a16:creationId xmlns:a16="http://schemas.microsoft.com/office/drawing/2014/main" id="{0215B053-587B-F743-461F-8D20A95BA496}"/>
              </a:ext>
            </a:extLst>
          </p:cNvPr>
          <p:cNvGrpSpPr/>
          <p:nvPr/>
        </p:nvGrpSpPr>
        <p:grpSpPr>
          <a:xfrm>
            <a:off x="7186585" y="1172094"/>
            <a:ext cx="357447" cy="5350657"/>
            <a:chOff x="902162" y="1172094"/>
            <a:chExt cx="357447" cy="5350657"/>
          </a:xfrm>
        </p:grpSpPr>
        <p:sp>
          <p:nvSpPr>
            <p:cNvPr id="3" name="Oval 2">
              <a:extLst>
                <a:ext uri="{FF2B5EF4-FFF2-40B4-BE49-F238E27FC236}">
                  <a16:creationId xmlns:a16="http://schemas.microsoft.com/office/drawing/2014/main" id="{040B3EB8-B763-7FF4-B6D2-57363174346E}"/>
                </a:ext>
              </a:extLst>
            </p:cNvPr>
            <p:cNvSpPr/>
            <p:nvPr/>
          </p:nvSpPr>
          <p:spPr bwMode="auto">
            <a:xfrm>
              <a:off x="902162" y="1172094"/>
              <a:ext cx="357447" cy="357447"/>
            </a:xfrm>
            <a:prstGeom prst="ellipse">
              <a:avLst/>
            </a:prstGeom>
            <a:solidFill>
              <a:srgbClr val="00B050"/>
            </a:solid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Oval 3">
              <a:extLst>
                <a:ext uri="{FF2B5EF4-FFF2-40B4-BE49-F238E27FC236}">
                  <a16:creationId xmlns:a16="http://schemas.microsoft.com/office/drawing/2014/main" id="{8F836860-13A2-DCEE-525A-1A627123DE71}"/>
                </a:ext>
              </a:extLst>
            </p:cNvPr>
            <p:cNvSpPr/>
            <p:nvPr/>
          </p:nvSpPr>
          <p:spPr bwMode="auto">
            <a:xfrm>
              <a:off x="902162" y="3068960"/>
              <a:ext cx="357447" cy="357447"/>
            </a:xfrm>
            <a:prstGeom prst="ellipse">
              <a:avLst/>
            </a:prstGeom>
            <a:solidFill>
              <a:srgbClr val="00B050"/>
            </a:solid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 name="Oval 4">
              <a:extLst>
                <a:ext uri="{FF2B5EF4-FFF2-40B4-BE49-F238E27FC236}">
                  <a16:creationId xmlns:a16="http://schemas.microsoft.com/office/drawing/2014/main" id="{463031AC-E09B-B92E-5081-A03B782ADE53}"/>
                </a:ext>
              </a:extLst>
            </p:cNvPr>
            <p:cNvSpPr/>
            <p:nvPr/>
          </p:nvSpPr>
          <p:spPr bwMode="auto">
            <a:xfrm>
              <a:off x="902162" y="6165304"/>
              <a:ext cx="357447" cy="357447"/>
            </a:xfrm>
            <a:prstGeom prst="ellipse">
              <a:avLst/>
            </a:prstGeom>
            <a:solidFill>
              <a:srgbClr val="00B050"/>
            </a:solid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7" name="Straight Arrow Connector 6">
              <a:extLst>
                <a:ext uri="{FF2B5EF4-FFF2-40B4-BE49-F238E27FC236}">
                  <a16:creationId xmlns:a16="http://schemas.microsoft.com/office/drawing/2014/main" id="{01857F6F-B865-ABEF-4902-B50BE70B91D1}"/>
                </a:ext>
              </a:extLst>
            </p:cNvPr>
            <p:cNvCxnSpPr>
              <a:cxnSpLocks/>
              <a:endCxn id="4" idx="0"/>
            </p:cNvCxnSpPr>
            <p:nvPr/>
          </p:nvCxnSpPr>
          <p:spPr bwMode="auto">
            <a:xfrm>
              <a:off x="1080886" y="1529542"/>
              <a:ext cx="0" cy="1539418"/>
            </a:xfrm>
            <a:prstGeom prst="straightConnector1">
              <a:avLst/>
            </a:prstGeom>
            <a:ln w="28575" cap="flat" cmpd="sng" algn="ctr">
              <a:solidFill>
                <a:srgbClr val="FFFFFF"/>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2" name="Oval 11">
              <a:extLst>
                <a:ext uri="{FF2B5EF4-FFF2-40B4-BE49-F238E27FC236}">
                  <a16:creationId xmlns:a16="http://schemas.microsoft.com/office/drawing/2014/main" id="{BBF7E8CA-FD8C-1E65-7E33-E6D582F28FDA}"/>
                </a:ext>
              </a:extLst>
            </p:cNvPr>
            <p:cNvSpPr/>
            <p:nvPr/>
          </p:nvSpPr>
          <p:spPr bwMode="auto">
            <a:xfrm>
              <a:off x="902162" y="4293096"/>
              <a:ext cx="357447" cy="357447"/>
            </a:xfrm>
            <a:prstGeom prst="ellipse">
              <a:avLst/>
            </a:prstGeom>
            <a:solidFill>
              <a:srgbClr val="00B050"/>
            </a:solid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0C02364A-D549-8B76-1680-58BDEEAE5C46}"/>
                </a:ext>
              </a:extLst>
            </p:cNvPr>
            <p:cNvCxnSpPr>
              <a:cxnSpLocks/>
              <a:endCxn id="12" idx="0"/>
            </p:cNvCxnSpPr>
            <p:nvPr/>
          </p:nvCxnSpPr>
          <p:spPr bwMode="auto">
            <a:xfrm>
              <a:off x="1080886" y="3429000"/>
              <a:ext cx="0" cy="864096"/>
            </a:xfrm>
            <a:prstGeom prst="straightConnector1">
              <a:avLst/>
            </a:prstGeom>
            <a:ln w="28575" cap="flat" cmpd="sng" algn="ctr">
              <a:solidFill>
                <a:srgbClr val="FFFFFF"/>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3A0DB43E-D588-42AF-2F51-96DA5F92D125}"/>
                </a:ext>
              </a:extLst>
            </p:cNvPr>
            <p:cNvCxnSpPr>
              <a:cxnSpLocks/>
              <a:endCxn id="5" idx="0"/>
            </p:cNvCxnSpPr>
            <p:nvPr/>
          </p:nvCxnSpPr>
          <p:spPr bwMode="auto">
            <a:xfrm>
              <a:off x="1080886" y="4653136"/>
              <a:ext cx="0" cy="1512168"/>
            </a:xfrm>
            <a:prstGeom prst="straightConnector1">
              <a:avLst/>
            </a:prstGeom>
            <a:ln w="28575" cap="flat" cmpd="sng" algn="ctr">
              <a:solidFill>
                <a:srgbClr val="FFFFFF"/>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sp>
        <p:nvSpPr>
          <p:cNvPr id="18" name="TextBox 19">
            <a:extLst>
              <a:ext uri="{FF2B5EF4-FFF2-40B4-BE49-F238E27FC236}">
                <a16:creationId xmlns:a16="http://schemas.microsoft.com/office/drawing/2014/main" id="{B3EAC3C7-6845-6D07-AC68-A20AEB42447B}"/>
              </a:ext>
            </a:extLst>
          </p:cNvPr>
          <p:cNvSpPr txBox="1">
            <a:spLocks noChangeArrowheads="1"/>
          </p:cNvSpPr>
          <p:nvPr/>
        </p:nvSpPr>
        <p:spPr bwMode="auto">
          <a:xfrm>
            <a:off x="7461724" y="2080172"/>
            <a:ext cx="806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solidFill>
                  <a:srgbClr val="FFFFFF"/>
                </a:solidFill>
                <a:latin typeface="Calibri" panose="020F0502020204030204" pitchFamily="34" charset="0"/>
                <a:cs typeface="Calibri" panose="020F0502020204030204" pitchFamily="34" charset="0"/>
              </a:rPr>
              <a:t>4 weeks</a:t>
            </a:r>
          </a:p>
        </p:txBody>
      </p:sp>
      <p:sp>
        <p:nvSpPr>
          <p:cNvPr id="19" name="TextBox 19">
            <a:extLst>
              <a:ext uri="{FF2B5EF4-FFF2-40B4-BE49-F238E27FC236}">
                <a16:creationId xmlns:a16="http://schemas.microsoft.com/office/drawing/2014/main" id="{14143B36-3A2D-FC21-09F8-CC4C98995B60}"/>
              </a:ext>
            </a:extLst>
          </p:cNvPr>
          <p:cNvSpPr txBox="1">
            <a:spLocks noChangeArrowheads="1"/>
          </p:cNvSpPr>
          <p:nvPr/>
        </p:nvSpPr>
        <p:spPr bwMode="auto">
          <a:xfrm>
            <a:off x="7481820" y="3697597"/>
            <a:ext cx="1014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solidFill>
                  <a:srgbClr val="FFFFFF"/>
                </a:solidFill>
                <a:latin typeface="Calibri" panose="020F0502020204030204" pitchFamily="34" charset="0"/>
                <a:cs typeface="Calibri" panose="020F0502020204030204" pitchFamily="34" charset="0"/>
              </a:rPr>
              <a:t>2 - 4 weeks</a:t>
            </a:r>
          </a:p>
        </p:txBody>
      </p:sp>
      <p:sp>
        <p:nvSpPr>
          <p:cNvPr id="20" name="TextBox 19">
            <a:extLst>
              <a:ext uri="{FF2B5EF4-FFF2-40B4-BE49-F238E27FC236}">
                <a16:creationId xmlns:a16="http://schemas.microsoft.com/office/drawing/2014/main" id="{27D3C4BD-6DDA-2F46-FA39-A5BE5D9228B1}"/>
              </a:ext>
            </a:extLst>
          </p:cNvPr>
          <p:cNvSpPr txBox="1">
            <a:spLocks noChangeArrowheads="1"/>
          </p:cNvSpPr>
          <p:nvPr/>
        </p:nvSpPr>
        <p:spPr bwMode="auto">
          <a:xfrm>
            <a:off x="7481820" y="5229200"/>
            <a:ext cx="1014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solidFill>
                  <a:srgbClr val="FFFFFF"/>
                </a:solidFill>
                <a:latin typeface="Calibri" panose="020F0502020204030204" pitchFamily="34" charset="0"/>
                <a:cs typeface="Calibri" panose="020F0502020204030204" pitchFamily="34" charset="0"/>
              </a:rPr>
              <a:t>2 - 4 weeks</a:t>
            </a:r>
          </a:p>
        </p:txBody>
      </p:sp>
      <p:sp>
        <p:nvSpPr>
          <p:cNvPr id="6" name="TextBox 5">
            <a:extLst>
              <a:ext uri="{FF2B5EF4-FFF2-40B4-BE49-F238E27FC236}">
                <a16:creationId xmlns:a16="http://schemas.microsoft.com/office/drawing/2014/main" id="{9317799C-0F1F-FB17-ED34-13E0980E3708}"/>
              </a:ext>
            </a:extLst>
          </p:cNvPr>
          <p:cNvSpPr txBox="1">
            <a:spLocks noChangeArrowheads="1"/>
          </p:cNvSpPr>
          <p:nvPr/>
        </p:nvSpPr>
        <p:spPr bwMode="auto">
          <a:xfrm>
            <a:off x="7423212" y="6195513"/>
            <a:ext cx="1278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dirty="0">
                <a:solidFill>
                  <a:srgbClr val="FFFFFF"/>
                </a:solidFill>
                <a:latin typeface="Calibri" panose="020F0502020204030204" pitchFamily="34" charset="0"/>
                <a:cs typeface="Calibri" panose="020F0502020204030204" pitchFamily="34" charset="0"/>
              </a:rPr>
              <a:t>2 - 3 months</a:t>
            </a:r>
          </a:p>
        </p:txBody>
      </p:sp>
    </p:spTree>
  </p:cSld>
  <p:clrMapOvr>
    <a:masterClrMapping/>
  </p:clrMapOvr>
  <p:transition>
    <p:cut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1FFF-B856-8DCB-B527-A865F4D04AAC}"/>
              </a:ext>
            </a:extLst>
          </p:cNvPr>
          <p:cNvSpPr>
            <a:spLocks noGrp="1"/>
          </p:cNvSpPr>
          <p:nvPr>
            <p:ph type="title"/>
          </p:nvPr>
        </p:nvSpPr>
        <p:spPr/>
        <p:txBody>
          <a:bodyPr/>
          <a:lstStyle/>
          <a:p>
            <a:pPr>
              <a:defRPr/>
            </a:pPr>
            <a:r>
              <a:rPr lang="en-AU" dirty="0"/>
              <a:t>Costs</a:t>
            </a:r>
            <a:br>
              <a:rPr lang="en-AU" dirty="0"/>
            </a:br>
            <a:r>
              <a:rPr lang="en-AU" sz="2000" b="0" dirty="0">
                <a:solidFill>
                  <a:srgbClr val="FFFFFF"/>
                </a:solidFill>
                <a:effectLst/>
              </a:rPr>
              <a:t>Out of pocket costs if have access to Medicare. Cost of donor eggs and donor sperm not included as not Medicare rebatable</a:t>
            </a:r>
            <a:br>
              <a:rPr lang="en-AU" sz="2000" b="0" dirty="0">
                <a:solidFill>
                  <a:srgbClr val="FFFFFF"/>
                </a:solidFill>
                <a:effectLst/>
              </a:rPr>
            </a:br>
            <a:br>
              <a:rPr lang="en-AU" sz="2000" b="0" dirty="0">
                <a:solidFill>
                  <a:srgbClr val="FFFFFF"/>
                </a:solidFill>
                <a:effectLst/>
              </a:rPr>
            </a:br>
            <a:r>
              <a:rPr lang="en-AU" sz="1600" b="0" dirty="0">
                <a:solidFill>
                  <a:srgbClr val="FFFFFF"/>
                </a:solidFill>
                <a:effectLst/>
              </a:rPr>
              <a:t>Intrauterine insemination	$2,000  + donor sperm cost</a:t>
            </a:r>
            <a:br>
              <a:rPr lang="en-AU" sz="1600" b="0" dirty="0">
                <a:solidFill>
                  <a:srgbClr val="FFFFFF"/>
                </a:solidFill>
                <a:effectLst/>
              </a:rPr>
            </a:br>
            <a:r>
              <a:rPr lang="en-AU" sz="1600" b="0" dirty="0">
                <a:solidFill>
                  <a:srgbClr val="FFFFFF"/>
                </a:solidFill>
                <a:effectLst/>
              </a:rPr>
              <a:t>Donor egg			$5,881  + donor egg cost</a:t>
            </a:r>
            <a:br>
              <a:rPr lang="en-AU" sz="1600" b="0" dirty="0">
                <a:solidFill>
                  <a:srgbClr val="FFFFFF"/>
                </a:solidFill>
                <a:effectLst/>
              </a:rPr>
            </a:br>
            <a:r>
              <a:rPr lang="en-AU" sz="1600" b="0" dirty="0">
                <a:solidFill>
                  <a:srgbClr val="FFFFFF"/>
                </a:solidFill>
                <a:effectLst/>
              </a:rPr>
              <a:t>IVF with donor sperm	$4,500  + donor sperm cost</a:t>
            </a:r>
            <a:br>
              <a:rPr lang="en-AU" sz="1600" b="0" dirty="0">
                <a:solidFill>
                  <a:srgbClr val="FFFFFF"/>
                </a:solidFill>
                <a:effectLst/>
              </a:rPr>
            </a:br>
            <a:endParaRPr lang="en-AU" sz="1600" b="0" dirty="0">
              <a:effectLst/>
            </a:endParaRPr>
          </a:p>
        </p:txBody>
      </p:sp>
      <p:pic>
        <p:nvPicPr>
          <p:cNvPr id="4" name="Picture 3" descr="A close-up of a card&#10;&#10;AI-generated content may be incorrect.">
            <a:extLst>
              <a:ext uri="{FF2B5EF4-FFF2-40B4-BE49-F238E27FC236}">
                <a16:creationId xmlns:a16="http://schemas.microsoft.com/office/drawing/2014/main" id="{9D000B87-9F52-8BDA-4D55-1290FA1D6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2642063"/>
            <a:ext cx="4837441" cy="3919075"/>
          </a:xfrm>
          <a:prstGeom prst="rect">
            <a:avLst/>
          </a:prstGeom>
          <a:ln w="19050">
            <a:solidFill>
              <a:srgbClr val="FFFFFF"/>
            </a:solidFill>
          </a:ln>
        </p:spPr>
      </p:pic>
      <p:sp>
        <p:nvSpPr>
          <p:cNvPr id="3" name="Content Placeholder 2">
            <a:extLst>
              <a:ext uri="{FF2B5EF4-FFF2-40B4-BE49-F238E27FC236}">
                <a16:creationId xmlns:a16="http://schemas.microsoft.com/office/drawing/2014/main" id="{12AEDAC3-C7B4-3ADF-C35D-12D2DEBD92B2}"/>
              </a:ext>
            </a:extLst>
          </p:cNvPr>
          <p:cNvSpPr txBox="1">
            <a:spLocks/>
          </p:cNvSpPr>
          <p:nvPr/>
        </p:nvSpPr>
        <p:spPr bwMode="auto">
          <a:xfrm>
            <a:off x="5828044" y="2906487"/>
            <a:ext cx="2903974" cy="3466693"/>
          </a:xfrm>
          <a:prstGeom prst="rect">
            <a:avLst/>
          </a:prstGeom>
          <a:noFill/>
          <a:ln>
            <a:noFill/>
          </a:ln>
        </p:spPr>
        <p:txBody>
          <a:bodyPr lIns="90488" tIns="44450" rIns="90488" bIns="44450"/>
          <a:lstStyle>
            <a:lvl1pPr marL="342900" indent="-342900" algn="l" rtl="0" eaLnBrk="0" fontAlgn="base" hangingPunct="0">
              <a:spcBef>
                <a:spcPct val="20000"/>
              </a:spcBef>
              <a:spcAft>
                <a:spcPct val="0"/>
              </a:spcAft>
              <a:buSzPct val="100000"/>
              <a:buChar char="•"/>
              <a:defRPr sz="24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rgbClr val="FFFFFF"/>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400">
                <a:solidFill>
                  <a:srgbClr val="FFFFFF"/>
                </a:solidFill>
                <a:latin typeface="+mn-lt"/>
              </a:defRPr>
            </a:lvl6pPr>
            <a:lvl7pPr marL="2971800" indent="-228600" algn="l" rtl="0" eaLnBrk="0" fontAlgn="base" hangingPunct="0">
              <a:spcBef>
                <a:spcPct val="20000"/>
              </a:spcBef>
              <a:spcAft>
                <a:spcPct val="0"/>
              </a:spcAft>
              <a:buSzPct val="100000"/>
              <a:buChar char="•"/>
              <a:defRPr sz="2400">
                <a:solidFill>
                  <a:srgbClr val="FFFFFF"/>
                </a:solidFill>
                <a:latin typeface="+mn-lt"/>
              </a:defRPr>
            </a:lvl7pPr>
            <a:lvl8pPr marL="3429000" indent="-228600" algn="l" rtl="0" eaLnBrk="0" fontAlgn="base" hangingPunct="0">
              <a:spcBef>
                <a:spcPct val="20000"/>
              </a:spcBef>
              <a:spcAft>
                <a:spcPct val="0"/>
              </a:spcAft>
              <a:buSzPct val="100000"/>
              <a:buChar char="•"/>
              <a:defRPr sz="2400">
                <a:solidFill>
                  <a:srgbClr val="FFFFFF"/>
                </a:solidFill>
                <a:latin typeface="+mn-lt"/>
              </a:defRPr>
            </a:lvl8pPr>
            <a:lvl9pPr marL="3886200" indent="-228600" algn="l" rtl="0" eaLnBrk="0" fontAlgn="base" hangingPunct="0">
              <a:spcBef>
                <a:spcPct val="20000"/>
              </a:spcBef>
              <a:spcAft>
                <a:spcPct val="0"/>
              </a:spcAft>
              <a:buSzPct val="100000"/>
              <a:buChar char="•"/>
              <a:defRPr sz="2400">
                <a:solidFill>
                  <a:srgbClr val="FFFFFF"/>
                </a:solidFill>
                <a:latin typeface="+mn-lt"/>
              </a:defRPr>
            </a:lvl9pPr>
          </a:lstStyle>
          <a:p>
            <a:pPr marL="0" indent="0">
              <a:spcBef>
                <a:spcPts val="600"/>
              </a:spcBef>
              <a:spcAft>
                <a:spcPts val="600"/>
              </a:spcAft>
              <a:buFontTx/>
              <a:buNone/>
              <a:defRPr/>
            </a:pPr>
            <a:r>
              <a:rPr lang="en-AU" sz="1600" dirty="0"/>
              <a:t>Cost of eggs varies on number chosen &gt;US$10,000 - guarantees apply</a:t>
            </a:r>
          </a:p>
          <a:p>
            <a:pPr marL="0" indent="0">
              <a:spcBef>
                <a:spcPts val="600"/>
              </a:spcBef>
              <a:spcAft>
                <a:spcPts val="600"/>
              </a:spcAft>
              <a:buFontTx/>
              <a:buNone/>
              <a:defRPr/>
            </a:pPr>
            <a:r>
              <a:rPr lang="en-AU" sz="1600" dirty="0"/>
              <a:t>Donor sperm - $1,500 to $2,000</a:t>
            </a:r>
          </a:p>
          <a:p>
            <a:pPr marL="0" indent="0">
              <a:spcBef>
                <a:spcPts val="600"/>
              </a:spcBef>
              <a:spcAft>
                <a:spcPts val="600"/>
              </a:spcAft>
              <a:buFontTx/>
              <a:buNone/>
              <a:defRPr/>
            </a:pPr>
            <a:r>
              <a:rPr lang="en-AU" sz="1600" dirty="0"/>
              <a:t>Super can also be used to cover out of pocket costs.</a:t>
            </a:r>
          </a:p>
          <a:p>
            <a:pPr marL="0" indent="0">
              <a:spcBef>
                <a:spcPts val="600"/>
              </a:spcBef>
              <a:spcAft>
                <a:spcPts val="600"/>
              </a:spcAft>
              <a:buFontTx/>
              <a:buNone/>
              <a:defRPr/>
            </a:pPr>
            <a:br>
              <a:rPr lang="en-AU" sz="1600" dirty="0"/>
            </a:br>
            <a:endParaRPr lang="en-US" sz="1600" kern="0" dirty="0">
              <a:latin typeface="Calibri" panose="020F0502020204030204" pitchFamily="34" charset="0"/>
              <a:cs typeface="Calibri" panose="020F0502020204030204" pitchFamily="34" charset="0"/>
            </a:endParaRPr>
          </a:p>
        </p:txBody>
      </p:sp>
    </p:spTree>
  </p:cSld>
  <p:clrMapOvr>
    <a:masterClrMapping/>
  </p:clrMapOvr>
  <p:transition>
    <p:cut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56D4-9FF1-2E0F-84BA-6032F43ECB68}"/>
              </a:ext>
            </a:extLst>
          </p:cNvPr>
          <p:cNvSpPr>
            <a:spLocks noGrp="1"/>
          </p:cNvSpPr>
          <p:nvPr>
            <p:ph type="title"/>
          </p:nvPr>
        </p:nvSpPr>
        <p:spPr>
          <a:xfrm>
            <a:off x="604838" y="193740"/>
            <a:ext cx="7494587" cy="962773"/>
          </a:xfrm>
        </p:spPr>
        <p:txBody>
          <a:bodyPr/>
          <a:lstStyle/>
          <a:p>
            <a:pPr>
              <a:defRPr/>
            </a:pPr>
            <a:r>
              <a:rPr lang="en-AU" sz="2400" dirty="0">
                <a:effectLst/>
              </a:rPr>
              <a:t>Sperm donors sourced from Connection Websites and Facebook</a:t>
            </a:r>
            <a:br>
              <a:rPr lang="en-AU" sz="2400" dirty="0">
                <a:effectLst/>
              </a:rPr>
            </a:br>
            <a:endParaRPr lang="en-AU" sz="2400" dirty="0">
              <a:effectLst/>
            </a:endParaRPr>
          </a:p>
        </p:txBody>
      </p:sp>
      <p:pic>
        <p:nvPicPr>
          <p:cNvPr id="4" name="Picture 3" descr="A person holding a trophy&#10;&#10;AI-generated content may be incorrect.">
            <a:extLst>
              <a:ext uri="{FF2B5EF4-FFF2-40B4-BE49-F238E27FC236}">
                <a16:creationId xmlns:a16="http://schemas.microsoft.com/office/drawing/2014/main" id="{41EFCA17-0A4E-3109-AC08-08D99BC52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1177955"/>
            <a:ext cx="3462455" cy="5172176"/>
          </a:xfrm>
          <a:prstGeom prst="rect">
            <a:avLst/>
          </a:prstGeom>
          <a:ln w="19050">
            <a:solidFill>
              <a:schemeClr val="tx1"/>
            </a:solidFill>
          </a:ln>
        </p:spPr>
      </p:pic>
      <p:sp>
        <p:nvSpPr>
          <p:cNvPr id="3" name="Content Placeholder 2">
            <a:extLst>
              <a:ext uri="{FF2B5EF4-FFF2-40B4-BE49-F238E27FC236}">
                <a16:creationId xmlns:a16="http://schemas.microsoft.com/office/drawing/2014/main" id="{121B737A-B0A5-ACFD-BC4C-4D2B4BD6DD41}"/>
              </a:ext>
            </a:extLst>
          </p:cNvPr>
          <p:cNvSpPr txBox="1">
            <a:spLocks/>
          </p:cNvSpPr>
          <p:nvPr/>
        </p:nvSpPr>
        <p:spPr bwMode="auto">
          <a:xfrm>
            <a:off x="4433888" y="989042"/>
            <a:ext cx="4383541" cy="4553709"/>
          </a:xfrm>
          <a:prstGeom prst="rect">
            <a:avLst/>
          </a:prstGeom>
          <a:noFill/>
          <a:ln>
            <a:noFill/>
          </a:ln>
        </p:spPr>
        <p:txBody>
          <a:bodyPr lIns="90488" tIns="44450" rIns="90488" bIns="44450"/>
          <a:lstStyle>
            <a:lvl1pPr marL="342900" indent="-342900" algn="l" rtl="0" eaLnBrk="0" fontAlgn="base" hangingPunct="0">
              <a:spcBef>
                <a:spcPct val="20000"/>
              </a:spcBef>
              <a:spcAft>
                <a:spcPct val="0"/>
              </a:spcAft>
              <a:buSzPct val="100000"/>
              <a:buChar char="•"/>
              <a:defRPr sz="24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00000"/>
              <a:buChar char="–"/>
              <a:defRPr sz="2400">
                <a:solidFill>
                  <a:srgbClr val="FFFFFF"/>
                </a:solidFill>
                <a:latin typeface="+mn-lt"/>
                <a:ea typeface="ＭＳ Ｐゴシック" charset="-128"/>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SzPct val="100000"/>
              <a:buChar char="•"/>
              <a:defRPr sz="2400">
                <a:solidFill>
                  <a:srgbClr val="FFFFFF"/>
                </a:solidFill>
                <a:latin typeface="+mn-lt"/>
                <a:ea typeface="ＭＳ Ｐゴシック" charset="-128"/>
              </a:defRPr>
            </a:lvl5pPr>
            <a:lvl6pPr marL="2514600" indent="-228600" algn="l" rtl="0" eaLnBrk="0" fontAlgn="base" hangingPunct="0">
              <a:spcBef>
                <a:spcPct val="20000"/>
              </a:spcBef>
              <a:spcAft>
                <a:spcPct val="0"/>
              </a:spcAft>
              <a:buSzPct val="100000"/>
              <a:buChar char="•"/>
              <a:defRPr sz="2400">
                <a:solidFill>
                  <a:srgbClr val="FFFFFF"/>
                </a:solidFill>
                <a:latin typeface="+mn-lt"/>
              </a:defRPr>
            </a:lvl6pPr>
            <a:lvl7pPr marL="2971800" indent="-228600" algn="l" rtl="0" eaLnBrk="0" fontAlgn="base" hangingPunct="0">
              <a:spcBef>
                <a:spcPct val="20000"/>
              </a:spcBef>
              <a:spcAft>
                <a:spcPct val="0"/>
              </a:spcAft>
              <a:buSzPct val="100000"/>
              <a:buChar char="•"/>
              <a:defRPr sz="2400">
                <a:solidFill>
                  <a:srgbClr val="FFFFFF"/>
                </a:solidFill>
                <a:latin typeface="+mn-lt"/>
              </a:defRPr>
            </a:lvl7pPr>
            <a:lvl8pPr marL="3429000" indent="-228600" algn="l" rtl="0" eaLnBrk="0" fontAlgn="base" hangingPunct="0">
              <a:spcBef>
                <a:spcPct val="20000"/>
              </a:spcBef>
              <a:spcAft>
                <a:spcPct val="0"/>
              </a:spcAft>
              <a:buSzPct val="100000"/>
              <a:buChar char="•"/>
              <a:defRPr sz="2400">
                <a:solidFill>
                  <a:srgbClr val="FFFFFF"/>
                </a:solidFill>
                <a:latin typeface="+mn-lt"/>
              </a:defRPr>
            </a:lvl8pPr>
            <a:lvl9pPr marL="3886200" indent="-228600" algn="l" rtl="0" eaLnBrk="0" fontAlgn="base" hangingPunct="0">
              <a:spcBef>
                <a:spcPct val="20000"/>
              </a:spcBef>
              <a:spcAft>
                <a:spcPct val="0"/>
              </a:spcAft>
              <a:buSzPct val="100000"/>
              <a:buChar char="•"/>
              <a:defRPr sz="2400">
                <a:solidFill>
                  <a:srgbClr val="FFFFFF"/>
                </a:solidFill>
                <a:latin typeface="+mn-lt"/>
              </a:defRPr>
            </a:lvl9pPr>
          </a:lstStyle>
          <a:p>
            <a:pPr marL="0" indent="0">
              <a:spcBef>
                <a:spcPts val="600"/>
              </a:spcBef>
              <a:spcAft>
                <a:spcPts val="600"/>
              </a:spcAft>
              <a:buFontTx/>
              <a:buNone/>
              <a:defRPr/>
            </a:pPr>
            <a:r>
              <a:rPr lang="en-US" sz="1800" b="1" kern="0" dirty="0">
                <a:solidFill>
                  <a:srgbClr val="FFFF00"/>
                </a:solidFill>
                <a:latin typeface="Calibri" panose="020F0502020204030204" pitchFamily="34" charset="0"/>
                <a:cs typeface="Calibri" panose="020F0502020204030204" pitchFamily="34" charset="0"/>
              </a:rPr>
              <a:t>Pros:</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Less costly, meet the donor, more immediate treatment if clinics have donor waiting lists </a:t>
            </a:r>
          </a:p>
          <a:p>
            <a:pPr marL="0" indent="0">
              <a:spcBef>
                <a:spcPts val="600"/>
              </a:spcBef>
              <a:spcAft>
                <a:spcPts val="600"/>
              </a:spcAft>
              <a:buFontTx/>
              <a:buNone/>
              <a:defRPr/>
            </a:pPr>
            <a:r>
              <a:rPr lang="en-US" sz="1800" b="1" kern="0" dirty="0">
                <a:solidFill>
                  <a:srgbClr val="FFFF00"/>
                </a:solidFill>
                <a:latin typeface="Calibri" panose="020F0502020204030204" pitchFamily="34" charset="0"/>
                <a:cs typeface="Calibri" panose="020F0502020204030204" pitchFamily="34" charset="0"/>
              </a:rPr>
              <a:t>Cons:</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Absence of genetic and other screening including for sexually transmitted diseases</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Absence of counselling means no psychological screening, boundaries not set and consented to before conception</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No control over family numbers</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No legal protections </a:t>
            </a:r>
          </a:p>
          <a:p>
            <a:pPr marL="0" indent="0">
              <a:spcBef>
                <a:spcPts val="600"/>
              </a:spcBef>
              <a:spcAft>
                <a:spcPts val="600"/>
              </a:spcAft>
              <a:buFontTx/>
              <a:buNone/>
              <a:defRPr/>
            </a:pPr>
            <a:r>
              <a:rPr lang="en-US" sz="1800" kern="0" dirty="0">
                <a:latin typeface="Calibri" panose="020F0502020204030204" pitchFamily="34" charset="0"/>
                <a:cs typeface="Calibri" panose="020F0502020204030204" pitchFamily="34" charset="0"/>
              </a:rPr>
              <a:t>Contact for child in future more uncertain</a:t>
            </a:r>
          </a:p>
          <a:p>
            <a:pPr marL="0" indent="0">
              <a:spcBef>
                <a:spcPts val="600"/>
              </a:spcBef>
              <a:spcAft>
                <a:spcPts val="600"/>
              </a:spcAft>
              <a:buFontTx/>
              <a:buNone/>
              <a:defRPr/>
            </a:pPr>
            <a:r>
              <a:rPr lang="en-US" sz="1800" b="1" kern="0" dirty="0">
                <a:solidFill>
                  <a:srgbClr val="FFFF00"/>
                </a:solidFill>
                <a:latin typeface="Calibri" panose="020F0502020204030204" pitchFamily="34" charset="0"/>
                <a:cs typeface="Calibri" panose="020F0502020204030204" pitchFamily="34" charset="0"/>
              </a:rPr>
              <a:t>For donor </a:t>
            </a:r>
            <a:r>
              <a:rPr lang="en-US" sz="1800" kern="0" dirty="0">
                <a:latin typeface="Calibri" panose="020F0502020204030204" pitchFamily="34" charset="0"/>
                <a:cs typeface="Calibri" panose="020F0502020204030204" pitchFamily="34" charset="0"/>
              </a:rPr>
              <a:t>– No legal protections – unwilling legal father - no control over contact with child into the future</a:t>
            </a:r>
          </a:p>
          <a:p>
            <a:pPr marL="0" indent="0">
              <a:spcBef>
                <a:spcPts val="600"/>
              </a:spcBef>
              <a:spcAft>
                <a:spcPts val="600"/>
              </a:spcAft>
              <a:buFontTx/>
              <a:buNone/>
              <a:defRPr/>
            </a:pPr>
            <a:endParaRPr lang="en-US" sz="1800" kern="0" dirty="0">
              <a:latin typeface="Calibri" panose="020F0502020204030204" pitchFamily="34" charset="0"/>
              <a:cs typeface="Calibri" panose="020F0502020204030204" pitchFamily="34" charset="0"/>
            </a:endParaRPr>
          </a:p>
          <a:p>
            <a:pPr marL="0" indent="0">
              <a:spcBef>
                <a:spcPts val="600"/>
              </a:spcBef>
              <a:spcAft>
                <a:spcPts val="600"/>
              </a:spcAft>
              <a:buFontTx/>
              <a:buNone/>
              <a:defRPr/>
            </a:pPr>
            <a:endParaRPr lang="en-US" sz="1800" kern="0" dirty="0">
              <a:latin typeface="Calibri" panose="020F0502020204030204" pitchFamily="34" charset="0"/>
              <a:cs typeface="Calibri" panose="020F0502020204030204" pitchFamily="34" charset="0"/>
            </a:endParaRPr>
          </a:p>
          <a:p>
            <a:pPr marL="0" indent="0">
              <a:spcBef>
                <a:spcPts val="600"/>
              </a:spcBef>
              <a:spcAft>
                <a:spcPts val="600"/>
              </a:spcAft>
              <a:buFontTx/>
              <a:buNone/>
              <a:defRPr/>
            </a:pPr>
            <a:endParaRPr lang="en-US" sz="1800" kern="0" dirty="0">
              <a:latin typeface="Calibri" panose="020F0502020204030204" pitchFamily="34" charset="0"/>
              <a:cs typeface="Calibri" panose="020F0502020204030204" pitchFamily="34" charset="0"/>
            </a:endParaRPr>
          </a:p>
        </p:txBody>
      </p:sp>
      <p:sp>
        <p:nvSpPr>
          <p:cNvPr id="6" name="TextBox 1">
            <a:extLst>
              <a:ext uri="{FF2B5EF4-FFF2-40B4-BE49-F238E27FC236}">
                <a16:creationId xmlns:a16="http://schemas.microsoft.com/office/drawing/2014/main" id="{7C1579AD-3104-841A-B8F0-CAD086B5AE40}"/>
              </a:ext>
            </a:extLst>
          </p:cNvPr>
          <p:cNvSpPr txBox="1">
            <a:spLocks noChangeArrowheads="1"/>
          </p:cNvSpPr>
          <p:nvPr/>
        </p:nvSpPr>
        <p:spPr bwMode="auto">
          <a:xfrm>
            <a:off x="489024" y="6415574"/>
            <a:ext cx="4929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200" b="1" dirty="0">
                <a:solidFill>
                  <a:srgbClr val="FFFF00"/>
                </a:solidFill>
              </a:rPr>
              <a:t>Mr Hooper’s website has more than 16,000 members</a:t>
            </a:r>
          </a:p>
        </p:txBody>
      </p:sp>
    </p:spTree>
  </p:cSld>
  <p:clrMapOvr>
    <a:masterClrMapping/>
  </p:clrMapOvr>
  <p:transition>
    <p:cut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tango02">
            <a:extLst>
              <a:ext uri="{FF2B5EF4-FFF2-40B4-BE49-F238E27FC236}">
                <a16:creationId xmlns:a16="http://schemas.microsoft.com/office/drawing/2014/main" id="{8E74C749-8024-5FF6-82B7-638C9E5F0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1981200"/>
            <a:ext cx="5430838"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6">
            <a:extLst>
              <a:ext uri="{FF2B5EF4-FFF2-40B4-BE49-F238E27FC236}">
                <a16:creationId xmlns:a16="http://schemas.microsoft.com/office/drawing/2014/main" id="{B7E1CD79-3F00-7572-C71A-AE2F1B253FF0}"/>
              </a:ext>
            </a:extLst>
          </p:cNvPr>
          <p:cNvSpPr>
            <a:spLocks noChangeArrowheads="1"/>
          </p:cNvSpPr>
          <p:nvPr/>
        </p:nvSpPr>
        <p:spPr bwMode="auto">
          <a:xfrm>
            <a:off x="469442" y="2368033"/>
            <a:ext cx="28429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eaLnBrk="1" hangingPunct="1">
              <a:spcBef>
                <a:spcPct val="0"/>
              </a:spcBef>
              <a:buSzTx/>
              <a:buFontTx/>
              <a:buNone/>
            </a:pPr>
            <a:r>
              <a:rPr lang="en-AU" altLang="en-US" sz="2000" dirty="0">
                <a:latin typeface="Calibri" panose="020F0502020204030204" pitchFamily="34" charset="0"/>
                <a:cs typeface="Calibri" panose="020F0502020204030204" pitchFamily="34" charset="0"/>
              </a:rPr>
              <a:t>Attention needs to be paid not just to the recipient but also the other half of the baby to maximise the chance of pregnancy with donor eggs or sperm. </a:t>
            </a:r>
          </a:p>
        </p:txBody>
      </p:sp>
      <p:sp>
        <p:nvSpPr>
          <p:cNvPr id="3" name="Rectangle 2">
            <a:extLst>
              <a:ext uri="{FF2B5EF4-FFF2-40B4-BE49-F238E27FC236}">
                <a16:creationId xmlns:a16="http://schemas.microsoft.com/office/drawing/2014/main" id="{2949E8BE-797B-B8DA-6961-4AC2C5FC6686}"/>
              </a:ext>
            </a:extLst>
          </p:cNvPr>
          <p:cNvSpPr txBox="1">
            <a:spLocks noChangeArrowheads="1"/>
          </p:cNvSpPr>
          <p:nvPr/>
        </p:nvSpPr>
        <p:spPr bwMode="auto">
          <a:xfrm>
            <a:off x="514472" y="-126649"/>
            <a:ext cx="7201937" cy="971550"/>
          </a:xfrm>
          <a:prstGeom prst="rect">
            <a:avLst/>
          </a:prstGeom>
          <a:noFill/>
          <a:ln>
            <a:noFill/>
          </a:ln>
          <a:effectLst>
            <a:outerShdw blurRad="63500" dist="38099" dir="2700000" algn="ctr" rotWithShape="0">
              <a:schemeClr val="tx1">
                <a:alpha val="74997"/>
              </a:schemeClr>
            </a:outerShdw>
          </a:effectLst>
        </p:spPr>
        <p:txBody>
          <a:bodyPr lIns="0" tIns="0" rIns="0" bIns="0"/>
          <a:lstStyle>
            <a:lvl1pPr>
              <a:defRPr sz="2000">
                <a:solidFill>
                  <a:srgbClr val="FFFFFF"/>
                </a:solidFill>
                <a:latin typeface="Tahoma" charset="0"/>
              </a:defRPr>
            </a:lvl1pPr>
            <a:lvl2pPr marL="37931725" indent="-37474525">
              <a:defRPr sz="2000">
                <a:solidFill>
                  <a:srgbClr val="FFFFFF"/>
                </a:solidFill>
                <a:latin typeface="Tahoma" charset="0"/>
              </a:defRPr>
            </a:lvl2pPr>
            <a:lvl3pPr marL="1143000" indent="-228600">
              <a:defRPr sz="2000">
                <a:solidFill>
                  <a:srgbClr val="FFFFFF"/>
                </a:solidFill>
                <a:latin typeface="Tahoma" charset="0"/>
              </a:defRPr>
            </a:lvl3pPr>
            <a:lvl4pPr marL="1600200" indent="-228600">
              <a:defRPr sz="2000">
                <a:solidFill>
                  <a:srgbClr val="FFFFFF"/>
                </a:solidFill>
                <a:latin typeface="Tahoma" charset="0"/>
              </a:defRPr>
            </a:lvl4pPr>
            <a:lvl5pPr marL="2057400" indent="-228600">
              <a:defRPr sz="2000">
                <a:solidFill>
                  <a:srgbClr val="FFFFFF"/>
                </a:solidFill>
                <a:latin typeface="Tahoma" charset="0"/>
              </a:defRPr>
            </a:lvl5pPr>
            <a:lvl6pPr marL="2514600" indent="-228600" eaLnBrk="0" fontAlgn="base" hangingPunct="0">
              <a:spcBef>
                <a:spcPct val="0"/>
              </a:spcBef>
              <a:spcAft>
                <a:spcPct val="0"/>
              </a:spcAft>
              <a:defRPr sz="2000">
                <a:solidFill>
                  <a:srgbClr val="FFFFFF"/>
                </a:solidFill>
                <a:latin typeface="Tahoma" charset="0"/>
              </a:defRPr>
            </a:lvl6pPr>
            <a:lvl7pPr marL="2971800" indent="-228600" eaLnBrk="0" fontAlgn="base" hangingPunct="0">
              <a:spcBef>
                <a:spcPct val="0"/>
              </a:spcBef>
              <a:spcAft>
                <a:spcPct val="0"/>
              </a:spcAft>
              <a:defRPr sz="2000">
                <a:solidFill>
                  <a:srgbClr val="FFFFFF"/>
                </a:solidFill>
                <a:latin typeface="Tahoma" charset="0"/>
              </a:defRPr>
            </a:lvl7pPr>
            <a:lvl8pPr marL="3429000" indent="-228600" eaLnBrk="0" fontAlgn="base" hangingPunct="0">
              <a:spcBef>
                <a:spcPct val="0"/>
              </a:spcBef>
              <a:spcAft>
                <a:spcPct val="0"/>
              </a:spcAft>
              <a:defRPr sz="2000">
                <a:solidFill>
                  <a:srgbClr val="FFFFFF"/>
                </a:solidFill>
                <a:latin typeface="Tahoma" charset="0"/>
              </a:defRPr>
            </a:lvl8pPr>
            <a:lvl9pPr marL="3886200" indent="-228600" eaLnBrk="0" fontAlgn="base" hangingPunct="0">
              <a:spcBef>
                <a:spcPct val="0"/>
              </a:spcBef>
              <a:spcAft>
                <a:spcPct val="0"/>
              </a:spcAft>
              <a:defRPr sz="2000">
                <a:solidFill>
                  <a:srgbClr val="FFFFFF"/>
                </a:solidFill>
                <a:latin typeface="Tahoma" charset="0"/>
              </a:defRPr>
            </a:lvl9pPr>
          </a:lstStyle>
          <a:p>
            <a:pPr>
              <a:defRPr/>
            </a:pPr>
            <a:endParaRPr lang="en-US" altLang="en-US" sz="3200" b="1" dirty="0">
              <a:solidFill>
                <a:srgbClr val="FFFF00"/>
              </a:solidFill>
              <a:latin typeface="+mj-lt"/>
              <a:ea typeface="ＭＳ Ｐゴシック" charset="-128"/>
            </a:endParaRPr>
          </a:p>
          <a:p>
            <a:pPr>
              <a:defRPr/>
            </a:pPr>
            <a:r>
              <a:rPr lang="en-AU" sz="2800" b="1" dirty="0">
                <a:solidFill>
                  <a:srgbClr val="FFFF00"/>
                </a:solidFill>
                <a:latin typeface="Trebuchet MS" panose="020B0603020202020204" pitchFamily="34" charset="0"/>
              </a:rPr>
              <a:t>Though the chance of pregnancy </a:t>
            </a:r>
            <a:r>
              <a:rPr lang="en-AU" sz="2800" b="1" dirty="0">
                <a:solidFill>
                  <a:srgbClr val="FFFF00"/>
                </a:solidFill>
                <a:latin typeface="Trebuchet MS" panose="020B0603020202020204" pitchFamily="34" charset="0"/>
                <a:cs typeface="Calibri" panose="020F0502020204030204" pitchFamily="34" charset="0"/>
              </a:rPr>
              <a:t>d</a:t>
            </a:r>
            <a:r>
              <a:rPr lang="en-AU" altLang="en-US" sz="2800" b="1" dirty="0">
                <a:solidFill>
                  <a:srgbClr val="FFFF00"/>
                </a:solidFill>
                <a:latin typeface="Trebuchet MS" panose="020B0603020202020204" pitchFamily="34" charset="0"/>
                <a:cs typeface="Calibri" panose="020F0502020204030204" pitchFamily="34" charset="0"/>
              </a:rPr>
              <a:t>epends on the treatment type and sometimes the woman’s age  	  </a:t>
            </a:r>
            <a:r>
              <a:rPr lang="en-AU" altLang="en-US" sz="2800" b="1" dirty="0">
                <a:latin typeface="+mj-lt"/>
              </a:rPr>
              <a:t>‘It takes two to tango’</a:t>
            </a:r>
          </a:p>
          <a:p>
            <a:pPr>
              <a:defRPr/>
            </a:pPr>
            <a:endParaRPr lang="en-US" altLang="en-US" sz="2800" b="1" dirty="0">
              <a:solidFill>
                <a:srgbClr val="FFFF00"/>
              </a:solidFill>
              <a:latin typeface="+mj-lt"/>
              <a:ea typeface="ＭＳ Ｐゴシック"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DB667F8-8FA3-402A-17DC-60BFF71C0073}"/>
              </a:ext>
            </a:extLst>
          </p:cNvPr>
          <p:cNvSpPr>
            <a:spLocks noChangeArrowheads="1"/>
          </p:cNvSpPr>
          <p:nvPr/>
        </p:nvSpPr>
        <p:spPr bwMode="auto">
          <a:xfrm>
            <a:off x="711200" y="590550"/>
            <a:ext cx="5927725" cy="436563"/>
          </a:xfrm>
          <a:prstGeom prst="rect">
            <a:avLst/>
          </a:prstGeom>
          <a:noFill/>
          <a:ln>
            <a:noFill/>
          </a:ln>
          <a:effectLst/>
        </p:spPr>
        <p:txBody>
          <a:bodyPr lIns="85110" tIns="41808" rIns="85110" bIns="41808"/>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defRPr/>
            </a:pPr>
            <a:endParaRPr lang="en-US" altLang="en-US" sz="3762" b="1" dirty="0">
              <a:solidFill>
                <a:srgbClr val="FFFF00"/>
              </a:solidFill>
              <a:effectLst>
                <a:outerShdw blurRad="38100" dist="38100" dir="2700000" algn="tl">
                  <a:srgbClr val="000000"/>
                </a:outerShdw>
              </a:effectLst>
              <a:latin typeface="Trebuchet MS" panose="020B0603020202020204" pitchFamily="34" charset="0"/>
            </a:endParaRPr>
          </a:p>
        </p:txBody>
      </p:sp>
      <p:sp>
        <p:nvSpPr>
          <p:cNvPr id="39938" name="Text Box 3">
            <a:extLst>
              <a:ext uri="{FF2B5EF4-FFF2-40B4-BE49-F238E27FC236}">
                <a16:creationId xmlns:a16="http://schemas.microsoft.com/office/drawing/2014/main" id="{32D30767-D21A-21A1-F469-5B07B087F06D}"/>
              </a:ext>
            </a:extLst>
          </p:cNvPr>
          <p:cNvSpPr txBox="1">
            <a:spLocks noChangeArrowheads="1"/>
          </p:cNvSpPr>
          <p:nvPr/>
        </p:nvSpPr>
        <p:spPr bwMode="auto">
          <a:xfrm>
            <a:off x="619125" y="522288"/>
            <a:ext cx="69246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b="1" dirty="0">
                <a:solidFill>
                  <a:srgbClr val="FFFF00"/>
                </a:solidFill>
              </a:rPr>
              <a:t>As even a mild reduction in fertility parameters, particularly in combination, can reduce the chance of pregnancy, so it is very important to ensure that the fertility of the recipient or recipient’s partner is also at it’s best. </a:t>
            </a:r>
          </a:p>
        </p:txBody>
      </p:sp>
      <p:grpSp>
        <p:nvGrpSpPr>
          <p:cNvPr id="39939" name="Group 1">
            <a:extLst>
              <a:ext uri="{FF2B5EF4-FFF2-40B4-BE49-F238E27FC236}">
                <a16:creationId xmlns:a16="http://schemas.microsoft.com/office/drawing/2014/main" id="{9BA27D57-5E88-BFAF-DF70-B5CF67AFE2B2}"/>
              </a:ext>
            </a:extLst>
          </p:cNvPr>
          <p:cNvGrpSpPr>
            <a:grpSpLocks/>
          </p:cNvGrpSpPr>
          <p:nvPr/>
        </p:nvGrpSpPr>
        <p:grpSpPr bwMode="auto">
          <a:xfrm>
            <a:off x="698500" y="3062288"/>
            <a:ext cx="7326313" cy="3205162"/>
            <a:chOff x="566738" y="2811463"/>
            <a:chExt cx="7326312" cy="3205162"/>
          </a:xfrm>
        </p:grpSpPr>
        <p:sp>
          <p:nvSpPr>
            <p:cNvPr id="7172" name="Rectangle 4">
              <a:extLst>
                <a:ext uri="{FF2B5EF4-FFF2-40B4-BE49-F238E27FC236}">
                  <a16:creationId xmlns:a16="http://schemas.microsoft.com/office/drawing/2014/main" id="{7345C8E7-21DD-E943-F53B-D26E40433ED4}"/>
                </a:ext>
              </a:extLst>
            </p:cNvPr>
            <p:cNvSpPr>
              <a:spLocks noChangeArrowheads="1"/>
            </p:cNvSpPr>
            <p:nvPr/>
          </p:nvSpPr>
          <p:spPr bwMode="auto">
            <a:xfrm>
              <a:off x="576263" y="2811463"/>
              <a:ext cx="7316787" cy="3205162"/>
            </a:xfrm>
            <a:prstGeom prst="rect">
              <a:avLst/>
            </a:prstGeom>
            <a:gradFill rotWithShape="1">
              <a:gsLst>
                <a:gs pos="0">
                  <a:srgbClr val="000000"/>
                </a:gs>
                <a:gs pos="50000">
                  <a:srgbClr val="CC3300"/>
                </a:gs>
                <a:gs pos="100000">
                  <a:srgbClr val="000000"/>
                </a:gs>
              </a:gsLst>
              <a:lin ang="0" scaled="1"/>
            </a:gradFill>
            <a:ln w="19050">
              <a:solidFill>
                <a:srgbClr val="FFFFFF"/>
              </a:solidFill>
              <a:miter lim="800000"/>
              <a:headEnd/>
              <a:tailEnd/>
            </a:ln>
          </p:spPr>
          <p:txBody>
            <a:bodyPr wrap="none" anchor="ctr"/>
            <a:lstStyle>
              <a:lvl1pPr>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eaLnBrk="1" hangingPunct="1">
                <a:spcBef>
                  <a:spcPct val="0"/>
                </a:spcBef>
                <a:buFontTx/>
                <a:buNone/>
                <a:defRPr/>
              </a:pPr>
              <a:endParaRPr lang="en-US" altLang="en-US" sz="1693">
                <a:solidFill>
                  <a:schemeClr val="tx1"/>
                </a:solidFill>
                <a:latin typeface="Arial" panose="020B0604020202020204" pitchFamily="34" charset="0"/>
              </a:endParaRPr>
            </a:p>
          </p:txBody>
        </p:sp>
        <p:sp>
          <p:nvSpPr>
            <p:cNvPr id="7173" name="Text Box 5">
              <a:extLst>
                <a:ext uri="{FF2B5EF4-FFF2-40B4-BE49-F238E27FC236}">
                  <a16:creationId xmlns:a16="http://schemas.microsoft.com/office/drawing/2014/main" id="{A5A550CF-97A1-8B62-49C3-8DE4F51D888E}"/>
                </a:ext>
              </a:extLst>
            </p:cNvPr>
            <p:cNvSpPr txBox="1">
              <a:spLocks noChangeArrowheads="1"/>
            </p:cNvSpPr>
            <p:nvPr/>
          </p:nvSpPr>
          <p:spPr bwMode="auto">
            <a:xfrm>
              <a:off x="831851" y="3032125"/>
              <a:ext cx="1660525" cy="2736850"/>
            </a:xfrm>
            <a:prstGeom prst="rect">
              <a:avLst/>
            </a:prstGeom>
            <a:noFill/>
            <a:ln>
              <a:noFill/>
            </a:ln>
          </p:spPr>
          <p:txBody>
            <a:bodyPr wrap="none">
              <a:spAutoFit/>
            </a:bodyPr>
            <a:lstStyle>
              <a:lvl1pPr>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lgn="ctr">
                <a:lnSpc>
                  <a:spcPct val="110000"/>
                </a:lnSpc>
                <a:spcBef>
                  <a:spcPct val="25000"/>
                </a:spcBef>
                <a:spcAft>
                  <a:spcPct val="25000"/>
                </a:spcAft>
                <a:buFontTx/>
                <a:buNone/>
                <a:defRPr/>
              </a:pPr>
              <a:r>
                <a:rPr lang="en-US" altLang="en-US" sz="2257" dirty="0">
                  <a:solidFill>
                    <a:srgbClr val="FFFFFF"/>
                  </a:solidFill>
                  <a:latin typeface="Arial" panose="020B0604020202020204" pitchFamily="34" charset="0"/>
                </a:rPr>
                <a:t>Number of</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mild factors</a:t>
              </a:r>
              <a:br>
                <a:rPr lang="en-US" altLang="en-US" sz="2257" dirty="0">
                  <a:solidFill>
                    <a:srgbClr val="FFFFFF"/>
                  </a:solidFill>
                  <a:latin typeface="Arial" panose="020B0604020202020204" pitchFamily="34" charset="0"/>
                </a:rPr>
              </a:b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0</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1</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2</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3</a:t>
              </a:r>
            </a:p>
          </p:txBody>
        </p:sp>
        <p:sp>
          <p:nvSpPr>
            <p:cNvPr id="7174" name="Text Box 6">
              <a:extLst>
                <a:ext uri="{FF2B5EF4-FFF2-40B4-BE49-F238E27FC236}">
                  <a16:creationId xmlns:a16="http://schemas.microsoft.com/office/drawing/2014/main" id="{1B9E427A-9E10-7664-BF3C-5A2414E4CF78}"/>
                </a:ext>
              </a:extLst>
            </p:cNvPr>
            <p:cNvSpPr txBox="1">
              <a:spLocks noChangeArrowheads="1"/>
            </p:cNvSpPr>
            <p:nvPr/>
          </p:nvSpPr>
          <p:spPr bwMode="auto">
            <a:xfrm>
              <a:off x="2936876" y="3032125"/>
              <a:ext cx="2205037" cy="2736850"/>
            </a:xfrm>
            <a:prstGeom prst="rect">
              <a:avLst/>
            </a:prstGeom>
            <a:noFill/>
            <a:ln>
              <a:noFill/>
            </a:ln>
          </p:spPr>
          <p:txBody>
            <a:bodyPr wrap="none">
              <a:spAutoFit/>
            </a:bodyPr>
            <a:lstStyle>
              <a:lvl1pPr>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lgn="ctr">
                <a:lnSpc>
                  <a:spcPct val="110000"/>
                </a:lnSpc>
                <a:spcBef>
                  <a:spcPct val="25000"/>
                </a:spcBef>
                <a:spcAft>
                  <a:spcPct val="25000"/>
                </a:spcAft>
                <a:buFontTx/>
                <a:buNone/>
                <a:defRPr/>
              </a:pPr>
              <a:r>
                <a:rPr lang="en-US" altLang="en-US" sz="2257" dirty="0">
                  <a:solidFill>
                    <a:srgbClr val="FFFFFF"/>
                  </a:solidFill>
                  <a:latin typeface="Arial" panose="020B0604020202020204" pitchFamily="34" charset="0"/>
                </a:rPr>
                <a:t>Typical</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monthly chance</a:t>
              </a:r>
              <a:br>
                <a:rPr lang="en-US" altLang="en-US" sz="2257" dirty="0">
                  <a:solidFill>
                    <a:srgbClr val="FFFFFF"/>
                  </a:solidFill>
                  <a:latin typeface="Arial" panose="020B0604020202020204" pitchFamily="34" charset="0"/>
                </a:rPr>
              </a:b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20%</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5%</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1%</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0.2%</a:t>
              </a:r>
            </a:p>
          </p:txBody>
        </p:sp>
        <p:sp>
          <p:nvSpPr>
            <p:cNvPr id="7175" name="Text Box 7">
              <a:extLst>
                <a:ext uri="{FF2B5EF4-FFF2-40B4-BE49-F238E27FC236}">
                  <a16:creationId xmlns:a16="http://schemas.microsoft.com/office/drawing/2014/main" id="{602D94B3-6ADC-3A6D-2A93-647C22DDE9DA}"/>
                </a:ext>
              </a:extLst>
            </p:cNvPr>
            <p:cNvSpPr txBox="1">
              <a:spLocks noChangeArrowheads="1"/>
            </p:cNvSpPr>
            <p:nvPr/>
          </p:nvSpPr>
          <p:spPr bwMode="auto">
            <a:xfrm>
              <a:off x="5526087" y="3032125"/>
              <a:ext cx="2092325" cy="2736850"/>
            </a:xfrm>
            <a:prstGeom prst="rect">
              <a:avLst/>
            </a:prstGeom>
            <a:noFill/>
            <a:ln>
              <a:noFill/>
            </a:ln>
          </p:spPr>
          <p:txBody>
            <a:bodyPr wrap="none">
              <a:spAutoFit/>
            </a:bodyPr>
            <a:lstStyle>
              <a:lvl1pPr>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lgn="ctr">
                <a:lnSpc>
                  <a:spcPct val="110000"/>
                </a:lnSpc>
                <a:spcBef>
                  <a:spcPct val="25000"/>
                </a:spcBef>
                <a:spcAft>
                  <a:spcPct val="25000"/>
                </a:spcAft>
                <a:buFontTx/>
                <a:buNone/>
                <a:defRPr/>
              </a:pPr>
              <a:r>
                <a:rPr lang="en-US" altLang="en-US" sz="2257" dirty="0">
                  <a:solidFill>
                    <a:srgbClr val="FFFFFF"/>
                  </a:solidFill>
                  <a:latin typeface="Arial" panose="020B0604020202020204" pitchFamily="34" charset="0"/>
                </a:rPr>
                <a:t>Estimated time</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to a pregnancy</a:t>
              </a:r>
              <a:br>
                <a:rPr lang="en-US" altLang="en-US" sz="2257" dirty="0">
                  <a:solidFill>
                    <a:srgbClr val="FFFFFF"/>
                  </a:solidFill>
                  <a:latin typeface="Arial" panose="020B0604020202020204" pitchFamily="34" charset="0"/>
                </a:rPr>
              </a:b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4 months</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2 years</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7 years</a:t>
              </a:r>
              <a:br>
                <a:rPr lang="en-US" altLang="en-US" sz="2257" dirty="0">
                  <a:solidFill>
                    <a:srgbClr val="FFFFFF"/>
                  </a:solidFill>
                  <a:latin typeface="Arial" panose="020B0604020202020204" pitchFamily="34" charset="0"/>
                </a:rPr>
              </a:br>
              <a:r>
                <a:rPr lang="en-US" altLang="en-US" sz="2257" dirty="0">
                  <a:solidFill>
                    <a:srgbClr val="FFFFFF"/>
                  </a:solidFill>
                  <a:latin typeface="Arial" panose="020B0604020202020204" pitchFamily="34" charset="0"/>
                </a:rPr>
                <a:t>40 years</a:t>
              </a:r>
            </a:p>
          </p:txBody>
        </p:sp>
        <p:sp>
          <p:nvSpPr>
            <p:cNvPr id="7176" name="Line 8">
              <a:extLst>
                <a:ext uri="{FF2B5EF4-FFF2-40B4-BE49-F238E27FC236}">
                  <a16:creationId xmlns:a16="http://schemas.microsoft.com/office/drawing/2014/main" id="{24572183-F0D9-F26D-8B80-D2A85C589F57}"/>
                </a:ext>
              </a:extLst>
            </p:cNvPr>
            <p:cNvSpPr>
              <a:spLocks noChangeShapeType="1"/>
            </p:cNvSpPr>
            <p:nvPr/>
          </p:nvSpPr>
          <p:spPr bwMode="auto">
            <a:xfrm>
              <a:off x="566738" y="4014788"/>
              <a:ext cx="7318374" cy="0"/>
            </a:xfrm>
            <a:prstGeom prst="line">
              <a:avLst/>
            </a:prstGeom>
            <a:noFill/>
            <a:ln w="19050">
              <a:solidFill>
                <a:srgbClr val="FFFFFF"/>
              </a:solidFill>
              <a:round/>
              <a:headEnd/>
              <a:tailEnd/>
            </a:ln>
          </p:spPr>
          <p:txBody>
            <a:bodyPr/>
            <a:lstStyle/>
            <a:p>
              <a:pPr>
                <a:defRPr/>
              </a:pPr>
              <a:endParaRPr lang="en-AU" sz="1881"/>
            </a:p>
          </p:txBody>
        </p:sp>
        <p:sp>
          <p:nvSpPr>
            <p:cNvPr id="7177" name="Line 9">
              <a:extLst>
                <a:ext uri="{FF2B5EF4-FFF2-40B4-BE49-F238E27FC236}">
                  <a16:creationId xmlns:a16="http://schemas.microsoft.com/office/drawing/2014/main" id="{023EB313-1C51-89C2-2D6D-4357D6B4F132}"/>
                </a:ext>
              </a:extLst>
            </p:cNvPr>
            <p:cNvSpPr>
              <a:spLocks noChangeShapeType="1"/>
            </p:cNvSpPr>
            <p:nvPr/>
          </p:nvSpPr>
          <p:spPr bwMode="auto">
            <a:xfrm>
              <a:off x="2813051" y="2811463"/>
              <a:ext cx="0" cy="3192462"/>
            </a:xfrm>
            <a:prstGeom prst="line">
              <a:avLst/>
            </a:prstGeom>
            <a:noFill/>
            <a:ln w="19050">
              <a:solidFill>
                <a:srgbClr val="FFFFFF"/>
              </a:solidFill>
              <a:round/>
              <a:headEnd/>
              <a:tailEnd/>
            </a:ln>
          </p:spPr>
          <p:txBody>
            <a:bodyPr/>
            <a:lstStyle/>
            <a:p>
              <a:pPr>
                <a:defRPr/>
              </a:pPr>
              <a:endParaRPr lang="en-AU" sz="1881"/>
            </a:p>
          </p:txBody>
        </p:sp>
        <p:sp>
          <p:nvSpPr>
            <p:cNvPr id="7178" name="Line 10">
              <a:extLst>
                <a:ext uri="{FF2B5EF4-FFF2-40B4-BE49-F238E27FC236}">
                  <a16:creationId xmlns:a16="http://schemas.microsoft.com/office/drawing/2014/main" id="{2B11DCEB-A068-CEB1-418F-BF9D61AB898E}"/>
                </a:ext>
              </a:extLst>
            </p:cNvPr>
            <p:cNvSpPr>
              <a:spLocks noChangeShapeType="1"/>
            </p:cNvSpPr>
            <p:nvPr/>
          </p:nvSpPr>
          <p:spPr bwMode="auto">
            <a:xfrm>
              <a:off x="5265737" y="2811463"/>
              <a:ext cx="0" cy="3192462"/>
            </a:xfrm>
            <a:prstGeom prst="line">
              <a:avLst/>
            </a:prstGeom>
            <a:noFill/>
            <a:ln w="19050">
              <a:solidFill>
                <a:srgbClr val="FFFFFF"/>
              </a:solidFill>
              <a:round/>
              <a:headEnd/>
              <a:tailEnd/>
            </a:ln>
          </p:spPr>
          <p:txBody>
            <a:bodyPr/>
            <a:lstStyle/>
            <a:p>
              <a:pPr>
                <a:defRPr/>
              </a:pPr>
              <a:endParaRPr lang="en-AU" sz="1881"/>
            </a:p>
          </p:txBody>
        </p:sp>
      </p:grpSp>
    </p:spTree>
  </p:cSld>
  <p:clrMapOvr>
    <a:masterClrMapping/>
  </p:clrMapOvr>
  <p:transition>
    <p:cut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931A-4CE2-0A7D-1E43-9D209472CF3E}"/>
              </a:ext>
            </a:extLst>
          </p:cNvPr>
          <p:cNvSpPr>
            <a:spLocks noGrp="1"/>
          </p:cNvSpPr>
          <p:nvPr>
            <p:ph type="title"/>
          </p:nvPr>
        </p:nvSpPr>
        <p:spPr>
          <a:xfrm>
            <a:off x="604838" y="526391"/>
            <a:ext cx="7009767" cy="533666"/>
          </a:xfrm>
        </p:spPr>
        <p:txBody>
          <a:bodyPr/>
          <a:lstStyle/>
          <a:p>
            <a:pPr>
              <a:defRPr/>
            </a:pPr>
            <a:r>
              <a:rPr lang="en-AU" sz="2800" dirty="0"/>
              <a:t>Optimise preconception health – Women</a:t>
            </a:r>
            <a:br>
              <a:rPr lang="en-AU" sz="2800" dirty="0"/>
            </a:br>
            <a:br>
              <a:rPr lang="en-AU" sz="2800" dirty="0"/>
            </a:br>
            <a:r>
              <a:rPr lang="en-AU" sz="2800" dirty="0">
                <a:solidFill>
                  <a:srgbClr val="FFFFFF"/>
                </a:solidFill>
              </a:rPr>
              <a:t>Important for egg donors and recipients of donor eggs and donor sperm</a:t>
            </a:r>
          </a:p>
        </p:txBody>
      </p:sp>
      <p:pic>
        <p:nvPicPr>
          <p:cNvPr id="4" name="Picture 3" descr="A person running in a park&#10;&#10;AI-generated content may be incorrect.">
            <a:extLst>
              <a:ext uri="{FF2B5EF4-FFF2-40B4-BE49-F238E27FC236}">
                <a16:creationId xmlns:a16="http://schemas.microsoft.com/office/drawing/2014/main" id="{5491AC1A-AF24-D2E9-2E34-1C63BACF4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083" y="4019103"/>
            <a:ext cx="2535942" cy="2535942"/>
          </a:xfrm>
          <a:prstGeom prst="rect">
            <a:avLst/>
          </a:prstGeom>
          <a:ln w="19050">
            <a:solidFill>
              <a:srgbClr val="FFFFFF"/>
            </a:solidFill>
          </a:ln>
        </p:spPr>
      </p:pic>
      <p:pic>
        <p:nvPicPr>
          <p:cNvPr id="6" name="Picture 5" descr="A blood pressure monitor and vegetables&#10;&#10;AI-generated content may be incorrect.">
            <a:extLst>
              <a:ext uri="{FF2B5EF4-FFF2-40B4-BE49-F238E27FC236}">
                <a16:creationId xmlns:a16="http://schemas.microsoft.com/office/drawing/2014/main" id="{7F074089-DC21-7351-8737-5F9A6654C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019103"/>
            <a:ext cx="2535942" cy="2535942"/>
          </a:xfrm>
          <a:prstGeom prst="rect">
            <a:avLst/>
          </a:prstGeom>
          <a:ln w="19050">
            <a:solidFill>
              <a:srgbClr val="FFFFFF"/>
            </a:solidFill>
          </a:ln>
        </p:spPr>
      </p:pic>
      <p:pic>
        <p:nvPicPr>
          <p:cNvPr id="8" name="Picture 7" descr="A pregnant person holding a glass of wine and a cigarette&#10;&#10;AI-generated content may be incorrect.">
            <a:extLst>
              <a:ext uri="{FF2B5EF4-FFF2-40B4-BE49-F238E27FC236}">
                <a16:creationId xmlns:a16="http://schemas.microsoft.com/office/drawing/2014/main" id="{EB239B23-CEA8-C3B9-F49A-03597DC5D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666" y="4013650"/>
            <a:ext cx="2547488" cy="2547488"/>
          </a:xfrm>
          <a:prstGeom prst="rect">
            <a:avLst/>
          </a:prstGeom>
          <a:ln w="19050">
            <a:solidFill>
              <a:srgbClr val="FFFFFF"/>
            </a:solidFill>
          </a:ln>
        </p:spPr>
      </p:pic>
    </p:spTree>
  </p:cSld>
  <p:clrMapOvr>
    <a:masterClrMapping/>
  </p:clrMapOvr>
  <p:transition>
    <p:cut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1">
            <a:extLst>
              <a:ext uri="{FF2B5EF4-FFF2-40B4-BE49-F238E27FC236}">
                <a16:creationId xmlns:a16="http://schemas.microsoft.com/office/drawing/2014/main" id="{3C117EC5-4F4F-AC47-22A8-30C87C319BAA}"/>
              </a:ext>
            </a:extLst>
          </p:cNvPr>
          <p:cNvGrpSpPr>
            <a:grpSpLocks/>
          </p:cNvGrpSpPr>
          <p:nvPr/>
        </p:nvGrpSpPr>
        <p:grpSpPr bwMode="auto">
          <a:xfrm>
            <a:off x="2800350" y="1952625"/>
            <a:ext cx="4056063" cy="4206875"/>
            <a:chOff x="2503488" y="1905000"/>
            <a:chExt cx="4056062" cy="4206875"/>
          </a:xfrm>
        </p:grpSpPr>
        <p:pic>
          <p:nvPicPr>
            <p:cNvPr id="40971" name="Picture 4" descr="ovulation induction">
              <a:extLst>
                <a:ext uri="{FF2B5EF4-FFF2-40B4-BE49-F238E27FC236}">
                  <a16:creationId xmlns:a16="http://schemas.microsoft.com/office/drawing/2014/main" id="{1CB18F0B-6589-9F17-6C53-920345D80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488" y="1905000"/>
              <a:ext cx="4056062" cy="420687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0972" name="Oval 3">
              <a:extLst>
                <a:ext uri="{FF2B5EF4-FFF2-40B4-BE49-F238E27FC236}">
                  <a16:creationId xmlns:a16="http://schemas.microsoft.com/office/drawing/2014/main" id="{F1C07015-6116-45D1-68D1-B9E46C13E922}"/>
                </a:ext>
              </a:extLst>
            </p:cNvPr>
            <p:cNvSpPr>
              <a:spLocks noChangeArrowheads="1"/>
            </p:cNvSpPr>
            <p:nvPr/>
          </p:nvSpPr>
          <p:spPr bwMode="auto">
            <a:xfrm>
              <a:off x="2736850" y="2816225"/>
              <a:ext cx="307975" cy="30797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endParaRPr lang="en-US" altLang="en-US" sz="2000">
                <a:latin typeface="Tahoma" panose="020B0604030504040204" pitchFamily="34" charset="0"/>
              </a:endParaRPr>
            </a:p>
          </p:txBody>
        </p:sp>
        <p:sp>
          <p:nvSpPr>
            <p:cNvPr id="40973" name="Oval 17">
              <a:extLst>
                <a:ext uri="{FF2B5EF4-FFF2-40B4-BE49-F238E27FC236}">
                  <a16:creationId xmlns:a16="http://schemas.microsoft.com/office/drawing/2014/main" id="{8FFB4468-A46A-EDE3-D7D0-DD3DF20752A3}"/>
                </a:ext>
              </a:extLst>
            </p:cNvPr>
            <p:cNvSpPr>
              <a:spLocks noChangeArrowheads="1"/>
            </p:cNvSpPr>
            <p:nvPr/>
          </p:nvSpPr>
          <p:spPr bwMode="auto">
            <a:xfrm>
              <a:off x="3300413" y="3124200"/>
              <a:ext cx="307975" cy="30797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endParaRPr lang="en-US" altLang="en-US" sz="2000">
                <a:latin typeface="Tahoma" panose="020B0604030504040204" pitchFamily="34" charset="0"/>
              </a:endParaRPr>
            </a:p>
          </p:txBody>
        </p:sp>
        <p:sp>
          <p:nvSpPr>
            <p:cNvPr id="40974" name="Oval 18">
              <a:extLst>
                <a:ext uri="{FF2B5EF4-FFF2-40B4-BE49-F238E27FC236}">
                  <a16:creationId xmlns:a16="http://schemas.microsoft.com/office/drawing/2014/main" id="{3712C593-217C-C3C8-6F38-57738E24609C}"/>
                </a:ext>
              </a:extLst>
            </p:cNvPr>
            <p:cNvSpPr>
              <a:spLocks noChangeArrowheads="1"/>
            </p:cNvSpPr>
            <p:nvPr/>
          </p:nvSpPr>
          <p:spPr bwMode="auto">
            <a:xfrm>
              <a:off x="4375150" y="2906713"/>
              <a:ext cx="307975" cy="30797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endParaRPr lang="en-US" altLang="en-US" sz="2000">
                <a:latin typeface="Tahoma" panose="020B0604030504040204" pitchFamily="34" charset="0"/>
              </a:endParaRPr>
            </a:p>
          </p:txBody>
        </p:sp>
        <p:sp>
          <p:nvSpPr>
            <p:cNvPr id="40975" name="Oval 19">
              <a:extLst>
                <a:ext uri="{FF2B5EF4-FFF2-40B4-BE49-F238E27FC236}">
                  <a16:creationId xmlns:a16="http://schemas.microsoft.com/office/drawing/2014/main" id="{AE1E8947-4A22-3319-4B84-B7A990A056D8}"/>
                </a:ext>
              </a:extLst>
            </p:cNvPr>
            <p:cNvSpPr>
              <a:spLocks noChangeArrowheads="1"/>
            </p:cNvSpPr>
            <p:nvPr/>
          </p:nvSpPr>
          <p:spPr bwMode="auto">
            <a:xfrm>
              <a:off x="4365625" y="3854450"/>
              <a:ext cx="307975" cy="30797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endParaRPr lang="en-US" altLang="en-US" sz="2000">
                <a:latin typeface="Tahoma" panose="020B0604030504040204" pitchFamily="34" charset="0"/>
              </a:endParaRPr>
            </a:p>
          </p:txBody>
        </p:sp>
        <p:sp>
          <p:nvSpPr>
            <p:cNvPr id="40976" name="TextBox 2">
              <a:extLst>
                <a:ext uri="{FF2B5EF4-FFF2-40B4-BE49-F238E27FC236}">
                  <a16:creationId xmlns:a16="http://schemas.microsoft.com/office/drawing/2014/main" id="{5B0ED7C4-0494-F805-E5B8-2DA96C2921FA}"/>
                </a:ext>
              </a:extLst>
            </p:cNvPr>
            <p:cNvSpPr txBox="1">
              <a:spLocks noChangeArrowheads="1"/>
            </p:cNvSpPr>
            <p:nvPr/>
          </p:nvSpPr>
          <p:spPr bwMode="auto">
            <a:xfrm>
              <a:off x="4365625" y="3848100"/>
              <a:ext cx="290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400">
                  <a:latin typeface="Calibri" panose="020F0502020204030204" pitchFamily="34" charset="0"/>
                  <a:cs typeface="Calibri" panose="020F0502020204030204" pitchFamily="34" charset="0"/>
                </a:rPr>
                <a:t>4</a:t>
              </a:r>
            </a:p>
          </p:txBody>
        </p:sp>
        <p:sp>
          <p:nvSpPr>
            <p:cNvPr id="40977" name="TextBox 20">
              <a:extLst>
                <a:ext uri="{FF2B5EF4-FFF2-40B4-BE49-F238E27FC236}">
                  <a16:creationId xmlns:a16="http://schemas.microsoft.com/office/drawing/2014/main" id="{40C196D0-1840-D2B4-2403-67CA3E0F9535}"/>
                </a:ext>
              </a:extLst>
            </p:cNvPr>
            <p:cNvSpPr txBox="1">
              <a:spLocks noChangeArrowheads="1"/>
            </p:cNvSpPr>
            <p:nvPr/>
          </p:nvSpPr>
          <p:spPr bwMode="auto">
            <a:xfrm>
              <a:off x="4383088" y="2903538"/>
              <a:ext cx="29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400">
                  <a:latin typeface="Calibri" panose="020F0502020204030204" pitchFamily="34" charset="0"/>
                  <a:cs typeface="Calibri" panose="020F0502020204030204" pitchFamily="34" charset="0"/>
                </a:rPr>
                <a:t>3</a:t>
              </a:r>
            </a:p>
          </p:txBody>
        </p:sp>
        <p:sp>
          <p:nvSpPr>
            <p:cNvPr id="40978" name="TextBox 21">
              <a:extLst>
                <a:ext uri="{FF2B5EF4-FFF2-40B4-BE49-F238E27FC236}">
                  <a16:creationId xmlns:a16="http://schemas.microsoft.com/office/drawing/2014/main" id="{265929DB-8E68-A584-F53C-02E3AD425FBE}"/>
                </a:ext>
              </a:extLst>
            </p:cNvPr>
            <p:cNvSpPr txBox="1">
              <a:spLocks noChangeArrowheads="1"/>
            </p:cNvSpPr>
            <p:nvPr/>
          </p:nvSpPr>
          <p:spPr bwMode="auto">
            <a:xfrm>
              <a:off x="3308350" y="3111500"/>
              <a:ext cx="292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400">
                  <a:latin typeface="Calibri" panose="020F0502020204030204" pitchFamily="34" charset="0"/>
                  <a:cs typeface="Calibri" panose="020F0502020204030204" pitchFamily="34" charset="0"/>
                </a:rPr>
                <a:t>1</a:t>
              </a:r>
            </a:p>
          </p:txBody>
        </p:sp>
        <p:sp>
          <p:nvSpPr>
            <p:cNvPr id="40979" name="TextBox 22">
              <a:extLst>
                <a:ext uri="{FF2B5EF4-FFF2-40B4-BE49-F238E27FC236}">
                  <a16:creationId xmlns:a16="http://schemas.microsoft.com/office/drawing/2014/main" id="{1BCF00DC-EC3A-7CEB-1CD4-1D090D211057}"/>
                </a:ext>
              </a:extLst>
            </p:cNvPr>
            <p:cNvSpPr txBox="1">
              <a:spLocks noChangeArrowheads="1"/>
            </p:cNvSpPr>
            <p:nvPr/>
          </p:nvSpPr>
          <p:spPr bwMode="auto">
            <a:xfrm>
              <a:off x="2752725" y="2806700"/>
              <a:ext cx="2905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400">
                  <a:latin typeface="Calibri" panose="020F0502020204030204" pitchFamily="34" charset="0"/>
                  <a:cs typeface="Calibri" panose="020F0502020204030204" pitchFamily="34" charset="0"/>
                </a:rPr>
                <a:t>2</a:t>
              </a:r>
            </a:p>
          </p:txBody>
        </p:sp>
      </p:grpSp>
      <p:sp>
        <p:nvSpPr>
          <p:cNvPr id="40962" name="Text Box 3">
            <a:extLst>
              <a:ext uri="{FF2B5EF4-FFF2-40B4-BE49-F238E27FC236}">
                <a16:creationId xmlns:a16="http://schemas.microsoft.com/office/drawing/2014/main" id="{3F0DCB60-9450-34B6-6F1C-7647224D2D1D}"/>
              </a:ext>
            </a:extLst>
          </p:cNvPr>
          <p:cNvSpPr txBox="1">
            <a:spLocks noChangeArrowheads="1"/>
          </p:cNvSpPr>
          <p:nvPr/>
        </p:nvSpPr>
        <p:spPr bwMode="auto">
          <a:xfrm>
            <a:off x="754063" y="2833688"/>
            <a:ext cx="14700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411" tIns="43205" rIns="86411" bIns="43205">
            <a:spAutoFit/>
          </a:bodyPr>
          <a:lstStyle>
            <a:lvl1pPr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100">
                <a:latin typeface="Calibri" panose="020F0502020204030204" pitchFamily="34" charset="0"/>
                <a:cs typeface="Calibri" panose="020F0502020204030204" pitchFamily="34" charset="0"/>
              </a:rPr>
              <a:t>1: Mature healthy egg </a:t>
            </a:r>
          </a:p>
          <a:p>
            <a:pPr>
              <a:spcBef>
                <a:spcPct val="0"/>
              </a:spcBef>
              <a:buSzTx/>
              <a:buFontTx/>
              <a:buNone/>
            </a:pPr>
            <a:r>
              <a:rPr lang="en-US" altLang="en-US" sz="1100">
                <a:latin typeface="Calibri" panose="020F0502020204030204" pitchFamily="34" charset="0"/>
                <a:cs typeface="Calibri" panose="020F0502020204030204" pitchFamily="34" charset="0"/>
              </a:rPr>
              <a:t>    ovulated Into the </a:t>
            </a:r>
          </a:p>
          <a:p>
            <a:pPr>
              <a:spcBef>
                <a:spcPct val="0"/>
              </a:spcBef>
              <a:buSzTx/>
              <a:buFontTx/>
              <a:buNone/>
            </a:pPr>
            <a:r>
              <a:rPr lang="en-US" altLang="en-US" sz="1100">
                <a:latin typeface="Calibri" panose="020F0502020204030204" pitchFamily="34" charset="0"/>
                <a:cs typeface="Calibri" panose="020F0502020204030204" pitchFamily="34" charset="0"/>
              </a:rPr>
              <a:t>    fallopian tube</a:t>
            </a:r>
          </a:p>
        </p:txBody>
      </p:sp>
      <p:pic>
        <p:nvPicPr>
          <p:cNvPr id="40963" name="Picture 5" descr="Vitralife02">
            <a:extLst>
              <a:ext uri="{FF2B5EF4-FFF2-40B4-BE49-F238E27FC236}">
                <a16:creationId xmlns:a16="http://schemas.microsoft.com/office/drawing/2014/main" id="{7391EB29-0AEA-00F4-D819-B2591F576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157288"/>
            <a:ext cx="1481138" cy="165735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7" descr="swim sperm">
            <a:extLst>
              <a:ext uri="{FF2B5EF4-FFF2-40B4-BE49-F238E27FC236}">
                <a16:creationId xmlns:a16="http://schemas.microsoft.com/office/drawing/2014/main" id="{85D1C91C-A21E-B6E3-0EAD-003C08075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4237038"/>
            <a:ext cx="1889125" cy="155892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8" descr="swollen microvilli">
            <a:extLst>
              <a:ext uri="{FF2B5EF4-FFF2-40B4-BE49-F238E27FC236}">
                <a16:creationId xmlns:a16="http://schemas.microsoft.com/office/drawing/2014/main" id="{6C0B690A-A489-0254-CA80-19FD40102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3888" y="1728788"/>
            <a:ext cx="1903412" cy="166687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0966" name="Text Box 3">
            <a:extLst>
              <a:ext uri="{FF2B5EF4-FFF2-40B4-BE49-F238E27FC236}">
                <a16:creationId xmlns:a16="http://schemas.microsoft.com/office/drawing/2014/main" id="{14A7A165-51E7-C83D-843B-32A7F28AAA51}"/>
              </a:ext>
            </a:extLst>
          </p:cNvPr>
          <p:cNvSpPr txBox="1">
            <a:spLocks noChangeArrowheads="1"/>
          </p:cNvSpPr>
          <p:nvPr/>
        </p:nvSpPr>
        <p:spPr bwMode="auto">
          <a:xfrm>
            <a:off x="6869113" y="5862638"/>
            <a:ext cx="20002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11" tIns="43205" rIns="86411" bIns="43205">
            <a:spAutoFit/>
          </a:bodyPr>
          <a:lstStyle>
            <a:lvl1pPr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100">
                <a:latin typeface="Calibri" panose="020F0502020204030204" pitchFamily="34" charset="0"/>
                <a:cs typeface="Calibri" panose="020F0502020204030204" pitchFamily="34" charset="0"/>
              </a:rPr>
              <a:t>4: Sperm able to swim through</a:t>
            </a:r>
          </a:p>
          <a:p>
            <a:pPr>
              <a:spcBef>
                <a:spcPct val="0"/>
              </a:spcBef>
              <a:buSzTx/>
              <a:buFontTx/>
              <a:buNone/>
            </a:pPr>
            <a:r>
              <a:rPr lang="en-US" altLang="en-US" sz="1100">
                <a:latin typeface="Calibri" panose="020F0502020204030204" pitchFamily="34" charset="0"/>
                <a:cs typeface="Calibri" panose="020F0502020204030204" pitchFamily="34" charset="0"/>
              </a:rPr>
              <a:t>    cervical mucous </a:t>
            </a:r>
          </a:p>
          <a:p>
            <a:pPr>
              <a:spcBef>
                <a:spcPct val="0"/>
              </a:spcBef>
              <a:buSzTx/>
              <a:buFontTx/>
              <a:buNone/>
            </a:pPr>
            <a:r>
              <a:rPr lang="en-US" altLang="en-US" sz="1100">
                <a:latin typeface="Calibri" panose="020F0502020204030204" pitchFamily="34" charset="0"/>
                <a:cs typeface="Calibri" panose="020F0502020204030204" pitchFamily="34" charset="0"/>
              </a:rPr>
              <a:t>    </a:t>
            </a:r>
            <a:r>
              <a:rPr lang="en-AU" altLang="en-US" sz="1100">
                <a:latin typeface="Calibri" panose="020F0502020204030204" pitchFamily="34" charset="0"/>
                <a:cs typeface="Calibri" panose="020F0502020204030204" pitchFamily="34" charset="0"/>
              </a:rPr>
              <a:t>e.g.</a:t>
            </a:r>
            <a:r>
              <a:rPr lang="en-US" altLang="en-US" sz="1100">
                <a:latin typeface="Calibri" panose="020F0502020204030204" pitchFamily="34" charset="0"/>
                <a:cs typeface="Calibri" panose="020F0502020204030204" pitchFamily="34" charset="0"/>
              </a:rPr>
              <a:t> no sperm antibodies</a:t>
            </a:r>
          </a:p>
        </p:txBody>
      </p:sp>
      <p:sp>
        <p:nvSpPr>
          <p:cNvPr id="40967" name="Text Box 3">
            <a:extLst>
              <a:ext uri="{FF2B5EF4-FFF2-40B4-BE49-F238E27FC236}">
                <a16:creationId xmlns:a16="http://schemas.microsoft.com/office/drawing/2014/main" id="{D95590F7-3320-02F5-3BDD-7EEAE9AA6533}"/>
              </a:ext>
            </a:extLst>
          </p:cNvPr>
          <p:cNvSpPr txBox="1">
            <a:spLocks noChangeArrowheads="1"/>
          </p:cNvSpPr>
          <p:nvPr/>
        </p:nvSpPr>
        <p:spPr bwMode="auto">
          <a:xfrm>
            <a:off x="6856413" y="3459163"/>
            <a:ext cx="20939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11" tIns="43205" rIns="86411" bIns="43205">
            <a:spAutoFit/>
          </a:bodyPr>
          <a:lstStyle>
            <a:lvl1pPr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100">
                <a:latin typeface="Calibri" panose="020F0502020204030204" pitchFamily="34" charset="0"/>
                <a:cs typeface="Calibri" panose="020F0502020204030204" pitchFamily="34" charset="0"/>
              </a:rPr>
              <a:t>3: Receptive endometrial  lining</a:t>
            </a:r>
          </a:p>
          <a:p>
            <a:pPr>
              <a:spcBef>
                <a:spcPct val="0"/>
              </a:spcBef>
              <a:buSzTx/>
              <a:buFontTx/>
              <a:buNone/>
            </a:pPr>
            <a:r>
              <a:rPr lang="en-US" altLang="en-US" sz="1100">
                <a:latin typeface="Calibri" panose="020F0502020204030204" pitchFamily="34" charset="0"/>
                <a:cs typeface="Calibri" panose="020F0502020204030204" pitchFamily="34" charset="0"/>
              </a:rPr>
              <a:t>    of 6mm or more with no</a:t>
            </a:r>
          </a:p>
          <a:p>
            <a:pPr>
              <a:spcBef>
                <a:spcPct val="0"/>
              </a:spcBef>
              <a:buSzTx/>
              <a:buFontTx/>
              <a:buNone/>
            </a:pPr>
            <a:r>
              <a:rPr lang="en-US" altLang="en-US" sz="1100">
                <a:latin typeface="Calibri" panose="020F0502020204030204" pitchFamily="34" charset="0"/>
                <a:cs typeface="Calibri" panose="020F0502020204030204" pitchFamily="34" charset="0"/>
              </a:rPr>
              <a:t>    uterine  polyps or adhesions </a:t>
            </a:r>
          </a:p>
        </p:txBody>
      </p:sp>
      <p:pic>
        <p:nvPicPr>
          <p:cNvPr id="40968" name="Picture 4" descr="Serono-PID">
            <a:extLst>
              <a:ext uri="{FF2B5EF4-FFF2-40B4-BE49-F238E27FC236}">
                <a16:creationId xmlns:a16="http://schemas.microsoft.com/office/drawing/2014/main" id="{7FF000B2-8ABF-B57B-0D1D-411278682A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582" r="15895"/>
          <a:stretch>
            <a:fillRect/>
          </a:stretch>
        </p:blipFill>
        <p:spPr bwMode="auto">
          <a:xfrm>
            <a:off x="674688" y="3586163"/>
            <a:ext cx="2054225" cy="22352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3">
            <a:extLst>
              <a:ext uri="{FF2B5EF4-FFF2-40B4-BE49-F238E27FC236}">
                <a16:creationId xmlns:a16="http://schemas.microsoft.com/office/drawing/2014/main" id="{D49D6670-4E27-5D10-6453-3AB98E317015}"/>
              </a:ext>
            </a:extLst>
          </p:cNvPr>
          <p:cNvSpPr txBox="1">
            <a:spLocks noChangeArrowheads="1"/>
          </p:cNvSpPr>
          <p:nvPr/>
        </p:nvSpPr>
        <p:spPr bwMode="auto">
          <a:xfrm>
            <a:off x="674688" y="5821363"/>
            <a:ext cx="1984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11" tIns="43205" rIns="86411" bIns="43205">
            <a:spAutoFit/>
          </a:bodyPr>
          <a:lstStyle>
            <a:lvl1pPr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100" dirty="0">
                <a:latin typeface="Calibri" panose="020F0502020204030204" pitchFamily="34" charset="0"/>
                <a:cs typeface="Calibri" panose="020F0502020204030204" pitchFamily="34" charset="0"/>
              </a:rPr>
              <a:t>2: At least one normal </a:t>
            </a:r>
          </a:p>
          <a:p>
            <a:pPr>
              <a:spcBef>
                <a:spcPct val="0"/>
              </a:spcBef>
              <a:buSzTx/>
              <a:buFontTx/>
              <a:buNone/>
            </a:pPr>
            <a:r>
              <a:rPr lang="en-US" altLang="en-US" sz="1100" dirty="0">
                <a:latin typeface="Calibri" panose="020F0502020204030204" pitchFamily="34" charset="0"/>
                <a:cs typeface="Calibri" panose="020F0502020204030204" pitchFamily="34" charset="0"/>
              </a:rPr>
              <a:t>    fallopian tube.  Fertilisation</a:t>
            </a:r>
          </a:p>
          <a:p>
            <a:pPr>
              <a:spcBef>
                <a:spcPct val="0"/>
              </a:spcBef>
              <a:buSzTx/>
              <a:buFontTx/>
              <a:buNone/>
            </a:pPr>
            <a:r>
              <a:rPr lang="en-US" altLang="en-US" sz="1100" dirty="0">
                <a:latin typeface="Calibri" panose="020F0502020204030204" pitchFamily="34" charset="0"/>
                <a:cs typeface="Calibri" panose="020F0502020204030204" pitchFamily="34" charset="0"/>
              </a:rPr>
              <a:t>    occurs in the outer part</a:t>
            </a:r>
          </a:p>
          <a:p>
            <a:pPr>
              <a:spcBef>
                <a:spcPct val="0"/>
              </a:spcBef>
              <a:buSzTx/>
              <a:buFontTx/>
              <a:buNone/>
            </a:pPr>
            <a:r>
              <a:rPr lang="en-US" altLang="en-US" sz="1100" dirty="0">
                <a:latin typeface="Calibri" panose="020F0502020204030204" pitchFamily="34" charset="0"/>
                <a:cs typeface="Calibri" panose="020F0502020204030204" pitchFamily="34" charset="0"/>
              </a:rPr>
              <a:t>    of the tube</a:t>
            </a:r>
          </a:p>
        </p:txBody>
      </p:sp>
      <p:sp>
        <p:nvSpPr>
          <p:cNvPr id="39947" name="Rectangle 68">
            <a:extLst>
              <a:ext uri="{FF2B5EF4-FFF2-40B4-BE49-F238E27FC236}">
                <a16:creationId xmlns:a16="http://schemas.microsoft.com/office/drawing/2014/main" id="{637283AF-0E2F-FAE7-F96D-409FFED4848B}"/>
              </a:ext>
            </a:extLst>
          </p:cNvPr>
          <p:cNvSpPr>
            <a:spLocks noChangeArrowheads="1"/>
          </p:cNvSpPr>
          <p:nvPr/>
        </p:nvSpPr>
        <p:spPr bwMode="auto">
          <a:xfrm>
            <a:off x="590550" y="474663"/>
            <a:ext cx="6848475" cy="523875"/>
          </a:xfrm>
          <a:prstGeom prst="rect">
            <a:avLst/>
          </a:prstGeom>
          <a:noFill/>
          <a:ln>
            <a:noFill/>
          </a:ln>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eaLnBrk="1" hangingPunct="1">
              <a:spcBef>
                <a:spcPct val="0"/>
              </a:spcBef>
              <a:buSzTx/>
              <a:buFontTx/>
              <a:buNone/>
              <a:defRPr/>
            </a:pPr>
            <a:r>
              <a:rPr lang="en-US" altLang="en-US" sz="2800" b="1" dirty="0">
                <a:solidFill>
                  <a:srgbClr val="FFFF00"/>
                </a:solidFill>
                <a:latin typeface="+mj-lt"/>
                <a:cs typeface="Calibri" panose="020F0502020204030204" pitchFamily="34" charset="0"/>
              </a:rPr>
              <a:t>In a woman for pregnancy to occur …</a:t>
            </a:r>
            <a:endParaRPr lang="en-AU" altLang="en-US" sz="2800" b="1" dirty="0">
              <a:solidFill>
                <a:srgbClr val="FFFF00"/>
              </a:solidFill>
              <a:latin typeface="+mj-lt"/>
              <a:cs typeface="Calibri" panose="020F0502020204030204" pitchFamily="34" charset="0"/>
            </a:endParaRPr>
          </a:p>
        </p:txBody>
      </p:sp>
    </p:spTree>
  </p:cSld>
  <p:clrMapOvr>
    <a:masterClrMapping/>
  </p:clrMapOvr>
  <p:transition>
    <p:cut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44E41AA-F636-8393-02E8-DB7B3A26F6BA}"/>
              </a:ext>
            </a:extLst>
          </p:cNvPr>
          <p:cNvSpPr>
            <a:spLocks noGrp="1" noChangeArrowheads="1"/>
          </p:cNvSpPr>
          <p:nvPr>
            <p:ph type="title"/>
          </p:nvPr>
        </p:nvSpPr>
        <p:spPr>
          <a:xfrm>
            <a:off x="658813" y="391664"/>
            <a:ext cx="2476500" cy="582612"/>
          </a:xfrm>
          <a:effectLst>
            <a:outerShdw blurRad="63500" dist="35921" dir="2700000" algn="ctr" rotWithShape="0">
              <a:schemeClr val="tx1">
                <a:alpha val="74997"/>
              </a:schemeClr>
            </a:outerShdw>
          </a:effectLst>
        </p:spPr>
        <p:txBody>
          <a:bodyPr/>
          <a:lstStyle/>
          <a:p>
            <a:pPr>
              <a:spcBef>
                <a:spcPct val="10000"/>
              </a:spcBef>
              <a:spcAft>
                <a:spcPct val="10000"/>
              </a:spcAft>
              <a:defRPr/>
            </a:pPr>
            <a:r>
              <a:rPr lang="en-AU" altLang="en-US" sz="2800" dirty="0">
                <a:solidFill>
                  <a:srgbClr val="FFFF00"/>
                </a:solidFill>
                <a:effectLst/>
                <a:ea typeface="ＭＳ Ｐゴシック" panose="020B0600070205080204" pitchFamily="34" charset="-128"/>
                <a:cs typeface="Times New Roman" panose="02020603050405020304" pitchFamily="18" charset="0"/>
              </a:rPr>
              <a:t>Vitamin D:</a:t>
            </a:r>
            <a:endParaRPr lang="en-US" altLang="en-US" sz="2800" dirty="0">
              <a:solidFill>
                <a:srgbClr val="FFFF00"/>
              </a:solidFill>
              <a:effectLst/>
              <a:ea typeface="ＭＳ Ｐゴシック" panose="020B0600070205080204" pitchFamily="34" charset="-128"/>
              <a:cs typeface="Times New Roman" panose="02020603050405020304" pitchFamily="18" charset="0"/>
            </a:endParaRPr>
          </a:p>
        </p:txBody>
      </p:sp>
      <p:sp>
        <p:nvSpPr>
          <p:cNvPr id="43010" name="Rectangle 1">
            <a:extLst>
              <a:ext uri="{FF2B5EF4-FFF2-40B4-BE49-F238E27FC236}">
                <a16:creationId xmlns:a16="http://schemas.microsoft.com/office/drawing/2014/main" id="{F35015D4-4017-772F-4D58-8998C0518FB4}"/>
              </a:ext>
            </a:extLst>
          </p:cNvPr>
          <p:cNvSpPr>
            <a:spLocks noChangeArrowheads="1"/>
          </p:cNvSpPr>
          <p:nvPr/>
        </p:nvSpPr>
        <p:spPr bwMode="auto">
          <a:xfrm>
            <a:off x="791351" y="6381153"/>
            <a:ext cx="7689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eaLnBrk="1" hangingPunct="1">
              <a:spcBef>
                <a:spcPct val="0"/>
              </a:spcBef>
              <a:buSzTx/>
              <a:buFontTx/>
              <a:buNone/>
            </a:pPr>
            <a:r>
              <a:rPr lang="en-AU" altLang="en-US" sz="900" dirty="0"/>
              <a:t>*Adjusted for age, race, BMI category, alcohol consumption, smoking status and physical activity score. At risk of inadequacy or deficiency is defined as serum 25(OH)D &lt;50nmol/L; sufficiency defined as serum 25(OH)D &gt;50nmol/L.  **Chien et al, Nature 2024</a:t>
            </a:r>
            <a:endParaRPr lang="en-US" altLang="en-US" sz="900" dirty="0"/>
          </a:p>
        </p:txBody>
      </p:sp>
      <p:grpSp>
        <p:nvGrpSpPr>
          <p:cNvPr id="43011" name="Group 1">
            <a:extLst>
              <a:ext uri="{FF2B5EF4-FFF2-40B4-BE49-F238E27FC236}">
                <a16:creationId xmlns:a16="http://schemas.microsoft.com/office/drawing/2014/main" id="{89F67786-D231-E5D0-FC01-4FAFFC0B0874}"/>
              </a:ext>
            </a:extLst>
          </p:cNvPr>
          <p:cNvGrpSpPr>
            <a:grpSpLocks/>
          </p:cNvGrpSpPr>
          <p:nvPr/>
        </p:nvGrpSpPr>
        <p:grpSpPr bwMode="auto">
          <a:xfrm>
            <a:off x="420688" y="1199271"/>
            <a:ext cx="8207375" cy="3956496"/>
            <a:chOff x="509566" y="2305740"/>
            <a:chExt cx="8207397" cy="3957789"/>
          </a:xfrm>
        </p:grpSpPr>
        <p:pic>
          <p:nvPicPr>
            <p:cNvPr id="43013" name="Picture 8" descr="Vitamin Deficiency Chart.jpg">
              <a:extLst>
                <a:ext uri="{FF2B5EF4-FFF2-40B4-BE49-F238E27FC236}">
                  <a16:creationId xmlns:a16="http://schemas.microsoft.com/office/drawing/2014/main" id="{99EA05E5-044B-F595-627A-40DAAAE833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972" y="2587552"/>
              <a:ext cx="7540234" cy="31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tangle 4">
              <a:extLst>
                <a:ext uri="{FF2B5EF4-FFF2-40B4-BE49-F238E27FC236}">
                  <a16:creationId xmlns:a16="http://schemas.microsoft.com/office/drawing/2014/main" id="{5023BD61-BD48-B0C1-E436-596E6CAB5890}"/>
                </a:ext>
              </a:extLst>
            </p:cNvPr>
            <p:cNvSpPr>
              <a:spLocks noChangeArrowheads="1"/>
            </p:cNvSpPr>
            <p:nvPr/>
          </p:nvSpPr>
          <p:spPr bwMode="auto">
            <a:xfrm>
              <a:off x="509566" y="2456813"/>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100</a:t>
              </a:r>
              <a:endParaRPr lang="en-US" altLang="en-US" sz="1317">
                <a:solidFill>
                  <a:srgbClr val="FFFFFF"/>
                </a:solidFill>
              </a:endParaRPr>
            </a:p>
          </p:txBody>
        </p:sp>
        <p:sp>
          <p:nvSpPr>
            <p:cNvPr id="40971" name="Rectangle 4">
              <a:extLst>
                <a:ext uri="{FF2B5EF4-FFF2-40B4-BE49-F238E27FC236}">
                  <a16:creationId xmlns:a16="http://schemas.microsoft.com/office/drawing/2014/main" id="{8BDFCEAF-00D0-DEBE-2225-5EFBC8CAC352}"/>
                </a:ext>
              </a:extLst>
            </p:cNvPr>
            <p:cNvSpPr>
              <a:spLocks noChangeArrowheads="1"/>
            </p:cNvSpPr>
            <p:nvPr/>
          </p:nvSpPr>
          <p:spPr bwMode="auto">
            <a:xfrm>
              <a:off x="509566" y="2785532"/>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90</a:t>
              </a:r>
              <a:endParaRPr lang="en-US" altLang="en-US" sz="1317">
                <a:solidFill>
                  <a:srgbClr val="FFFFFF"/>
                </a:solidFill>
              </a:endParaRPr>
            </a:p>
          </p:txBody>
        </p:sp>
        <p:sp>
          <p:nvSpPr>
            <p:cNvPr id="40972" name="Rectangle 4">
              <a:extLst>
                <a:ext uri="{FF2B5EF4-FFF2-40B4-BE49-F238E27FC236}">
                  <a16:creationId xmlns:a16="http://schemas.microsoft.com/office/drawing/2014/main" id="{6F0CAEF0-66E8-A599-217F-411643B0471D}"/>
                </a:ext>
              </a:extLst>
            </p:cNvPr>
            <p:cNvSpPr>
              <a:spLocks noChangeArrowheads="1"/>
            </p:cNvSpPr>
            <p:nvPr/>
          </p:nvSpPr>
          <p:spPr bwMode="auto">
            <a:xfrm>
              <a:off x="509566" y="3060259"/>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80</a:t>
              </a:r>
              <a:endParaRPr lang="en-US" altLang="en-US" sz="1317">
                <a:solidFill>
                  <a:srgbClr val="FFFFFF"/>
                </a:solidFill>
              </a:endParaRPr>
            </a:p>
          </p:txBody>
        </p:sp>
        <p:sp>
          <p:nvSpPr>
            <p:cNvPr id="40973" name="Rectangle 4">
              <a:extLst>
                <a:ext uri="{FF2B5EF4-FFF2-40B4-BE49-F238E27FC236}">
                  <a16:creationId xmlns:a16="http://schemas.microsoft.com/office/drawing/2014/main" id="{4895F9DC-F3B4-06CD-E454-7955BF8DD9D4}"/>
                </a:ext>
              </a:extLst>
            </p:cNvPr>
            <p:cNvSpPr>
              <a:spLocks noChangeArrowheads="1"/>
            </p:cNvSpPr>
            <p:nvPr/>
          </p:nvSpPr>
          <p:spPr bwMode="auto">
            <a:xfrm>
              <a:off x="509566" y="3395330"/>
              <a:ext cx="474663" cy="293783"/>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70</a:t>
              </a:r>
              <a:endParaRPr lang="en-US" altLang="en-US" sz="1317">
                <a:solidFill>
                  <a:srgbClr val="FFFFFF"/>
                </a:solidFill>
              </a:endParaRPr>
            </a:p>
          </p:txBody>
        </p:sp>
        <p:sp>
          <p:nvSpPr>
            <p:cNvPr id="40974" name="Rectangle 4">
              <a:extLst>
                <a:ext uri="{FF2B5EF4-FFF2-40B4-BE49-F238E27FC236}">
                  <a16:creationId xmlns:a16="http://schemas.microsoft.com/office/drawing/2014/main" id="{ED765E01-80BB-8ABD-E35A-DFE4836820CA}"/>
                </a:ext>
              </a:extLst>
            </p:cNvPr>
            <p:cNvSpPr>
              <a:spLocks noChangeArrowheads="1"/>
            </p:cNvSpPr>
            <p:nvPr/>
          </p:nvSpPr>
          <p:spPr bwMode="auto">
            <a:xfrm>
              <a:off x="509566" y="3704993"/>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60</a:t>
              </a:r>
              <a:endParaRPr lang="en-US" altLang="en-US" sz="1317">
                <a:solidFill>
                  <a:srgbClr val="FFFFFF"/>
                </a:solidFill>
              </a:endParaRPr>
            </a:p>
          </p:txBody>
        </p:sp>
        <p:sp>
          <p:nvSpPr>
            <p:cNvPr id="40975" name="Rectangle 4">
              <a:extLst>
                <a:ext uri="{FF2B5EF4-FFF2-40B4-BE49-F238E27FC236}">
                  <a16:creationId xmlns:a16="http://schemas.microsoft.com/office/drawing/2014/main" id="{FFF96B8D-1E7C-E6C6-016A-827D8C23C796}"/>
                </a:ext>
              </a:extLst>
            </p:cNvPr>
            <p:cNvSpPr>
              <a:spLocks noChangeArrowheads="1"/>
            </p:cNvSpPr>
            <p:nvPr/>
          </p:nvSpPr>
          <p:spPr bwMode="auto">
            <a:xfrm>
              <a:off x="509566" y="3998775"/>
              <a:ext cx="474663" cy="293783"/>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50</a:t>
              </a:r>
              <a:endParaRPr lang="en-US" altLang="en-US" sz="1317">
                <a:solidFill>
                  <a:srgbClr val="FFFFFF"/>
                </a:solidFill>
              </a:endParaRPr>
            </a:p>
          </p:txBody>
        </p:sp>
        <p:sp>
          <p:nvSpPr>
            <p:cNvPr id="40976" name="Rectangle 4">
              <a:extLst>
                <a:ext uri="{FF2B5EF4-FFF2-40B4-BE49-F238E27FC236}">
                  <a16:creationId xmlns:a16="http://schemas.microsoft.com/office/drawing/2014/main" id="{2EA6265B-8EFA-9157-592D-6763D4D47B45}"/>
                </a:ext>
              </a:extLst>
            </p:cNvPr>
            <p:cNvSpPr>
              <a:spLocks noChangeArrowheads="1"/>
            </p:cNvSpPr>
            <p:nvPr/>
          </p:nvSpPr>
          <p:spPr bwMode="auto">
            <a:xfrm>
              <a:off x="509566" y="4314791"/>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40</a:t>
              </a:r>
              <a:endParaRPr lang="en-US" altLang="en-US" sz="1317">
                <a:solidFill>
                  <a:srgbClr val="FFFFFF"/>
                </a:solidFill>
              </a:endParaRPr>
            </a:p>
          </p:txBody>
        </p:sp>
        <p:sp>
          <p:nvSpPr>
            <p:cNvPr id="40977" name="Rectangle 4">
              <a:extLst>
                <a:ext uri="{FF2B5EF4-FFF2-40B4-BE49-F238E27FC236}">
                  <a16:creationId xmlns:a16="http://schemas.microsoft.com/office/drawing/2014/main" id="{455F6AE5-BD38-061C-7E2E-405C9C5F95D9}"/>
                </a:ext>
              </a:extLst>
            </p:cNvPr>
            <p:cNvSpPr>
              <a:spLocks noChangeArrowheads="1"/>
            </p:cNvSpPr>
            <p:nvPr/>
          </p:nvSpPr>
          <p:spPr bwMode="auto">
            <a:xfrm>
              <a:off x="509566" y="4613337"/>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30</a:t>
              </a:r>
              <a:endParaRPr lang="en-US" altLang="en-US" sz="1317">
                <a:solidFill>
                  <a:srgbClr val="FFFFFF"/>
                </a:solidFill>
              </a:endParaRPr>
            </a:p>
          </p:txBody>
        </p:sp>
        <p:sp>
          <p:nvSpPr>
            <p:cNvPr id="40978" name="Rectangle 4">
              <a:extLst>
                <a:ext uri="{FF2B5EF4-FFF2-40B4-BE49-F238E27FC236}">
                  <a16:creationId xmlns:a16="http://schemas.microsoft.com/office/drawing/2014/main" id="{FC15F309-A263-1A3C-FA99-A222EFB2D41E}"/>
                </a:ext>
              </a:extLst>
            </p:cNvPr>
            <p:cNvSpPr>
              <a:spLocks noChangeArrowheads="1"/>
            </p:cNvSpPr>
            <p:nvPr/>
          </p:nvSpPr>
          <p:spPr bwMode="auto">
            <a:xfrm>
              <a:off x="509566" y="4905532"/>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20</a:t>
              </a:r>
              <a:endParaRPr lang="en-US" altLang="en-US" sz="1317">
                <a:solidFill>
                  <a:srgbClr val="FFFFFF"/>
                </a:solidFill>
              </a:endParaRPr>
            </a:p>
          </p:txBody>
        </p:sp>
        <p:sp>
          <p:nvSpPr>
            <p:cNvPr id="40979" name="Rectangle 4">
              <a:extLst>
                <a:ext uri="{FF2B5EF4-FFF2-40B4-BE49-F238E27FC236}">
                  <a16:creationId xmlns:a16="http://schemas.microsoft.com/office/drawing/2014/main" id="{D05DBAC5-B780-D427-924D-6F85C4D7AE0C}"/>
                </a:ext>
              </a:extLst>
            </p:cNvPr>
            <p:cNvSpPr>
              <a:spLocks noChangeArrowheads="1"/>
            </p:cNvSpPr>
            <p:nvPr/>
          </p:nvSpPr>
          <p:spPr bwMode="auto">
            <a:xfrm>
              <a:off x="509566" y="5234250"/>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10</a:t>
              </a:r>
              <a:endParaRPr lang="en-US" altLang="en-US" sz="1317">
                <a:solidFill>
                  <a:srgbClr val="FFFFFF"/>
                </a:solidFill>
              </a:endParaRPr>
            </a:p>
          </p:txBody>
        </p:sp>
        <p:sp>
          <p:nvSpPr>
            <p:cNvPr id="40980" name="Rectangle 4">
              <a:extLst>
                <a:ext uri="{FF2B5EF4-FFF2-40B4-BE49-F238E27FC236}">
                  <a16:creationId xmlns:a16="http://schemas.microsoft.com/office/drawing/2014/main" id="{2170621F-DBEC-AAA3-B8F7-610474760BA2}"/>
                </a:ext>
              </a:extLst>
            </p:cNvPr>
            <p:cNvSpPr>
              <a:spLocks noChangeArrowheads="1"/>
            </p:cNvSpPr>
            <p:nvPr/>
          </p:nvSpPr>
          <p:spPr bwMode="auto">
            <a:xfrm>
              <a:off x="509566" y="5551853"/>
              <a:ext cx="474663" cy="293783"/>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FFFF"/>
                  </a:solidFill>
                </a:rPr>
                <a:t>0</a:t>
              </a:r>
              <a:endParaRPr lang="en-US" altLang="en-US" sz="1317">
                <a:solidFill>
                  <a:srgbClr val="FFFFFF"/>
                </a:solidFill>
              </a:endParaRPr>
            </a:p>
          </p:txBody>
        </p:sp>
        <p:sp>
          <p:nvSpPr>
            <p:cNvPr id="40981" name="Rectangle 4">
              <a:extLst>
                <a:ext uri="{FF2B5EF4-FFF2-40B4-BE49-F238E27FC236}">
                  <a16:creationId xmlns:a16="http://schemas.microsoft.com/office/drawing/2014/main" id="{66C84781-8703-72B9-5664-8E1913C63B87}"/>
                </a:ext>
              </a:extLst>
            </p:cNvPr>
            <p:cNvSpPr>
              <a:spLocks noChangeArrowheads="1"/>
            </p:cNvSpPr>
            <p:nvPr/>
          </p:nvSpPr>
          <p:spPr bwMode="auto">
            <a:xfrm>
              <a:off x="880230" y="2305740"/>
              <a:ext cx="1489619" cy="261695"/>
            </a:xfrm>
            <a:prstGeom prst="rect">
              <a:avLst/>
            </a:prstGeom>
            <a:noFill/>
            <a:ln>
              <a:noFill/>
            </a:ln>
            <a:effectLst/>
          </p:spPr>
          <p:txBody>
            <a:bodyPr wrap="square">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eaLnBrk="1" hangingPunct="1">
                <a:spcBef>
                  <a:spcPct val="0"/>
                </a:spcBef>
                <a:buFontTx/>
                <a:buNone/>
                <a:defRPr/>
              </a:pPr>
              <a:r>
                <a:rPr lang="en-AU" altLang="en-US" sz="1100" dirty="0">
                  <a:solidFill>
                    <a:srgbClr val="FFFFFF"/>
                  </a:solidFill>
                </a:rPr>
                <a:t>Percent conceived</a:t>
              </a:r>
              <a:endParaRPr lang="en-US" altLang="en-US" sz="1100" dirty="0">
                <a:solidFill>
                  <a:srgbClr val="FFFFFF"/>
                </a:solidFill>
              </a:endParaRPr>
            </a:p>
          </p:txBody>
        </p:sp>
        <p:sp>
          <p:nvSpPr>
            <p:cNvPr id="40982" name="Rectangle 4">
              <a:extLst>
                <a:ext uri="{FF2B5EF4-FFF2-40B4-BE49-F238E27FC236}">
                  <a16:creationId xmlns:a16="http://schemas.microsoft.com/office/drawing/2014/main" id="{E9DD06A4-F837-B90F-5E62-6973F61E3420}"/>
                </a:ext>
              </a:extLst>
            </p:cNvPr>
            <p:cNvSpPr>
              <a:spLocks noChangeArrowheads="1"/>
            </p:cNvSpPr>
            <p:nvPr/>
          </p:nvSpPr>
          <p:spPr bwMode="auto">
            <a:xfrm>
              <a:off x="754042" y="5837696"/>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0</a:t>
              </a:r>
              <a:endParaRPr lang="en-US" altLang="en-US" sz="1317">
                <a:solidFill>
                  <a:srgbClr val="FFFFFF"/>
                </a:solidFill>
              </a:endParaRPr>
            </a:p>
          </p:txBody>
        </p:sp>
        <p:sp>
          <p:nvSpPr>
            <p:cNvPr id="40983" name="Rectangle 4">
              <a:extLst>
                <a:ext uri="{FF2B5EF4-FFF2-40B4-BE49-F238E27FC236}">
                  <a16:creationId xmlns:a16="http://schemas.microsoft.com/office/drawing/2014/main" id="{66FB4A42-446D-E2B3-45AD-7F7FC1F8D59E}"/>
                </a:ext>
              </a:extLst>
            </p:cNvPr>
            <p:cNvSpPr>
              <a:spLocks noChangeArrowheads="1"/>
            </p:cNvSpPr>
            <p:nvPr/>
          </p:nvSpPr>
          <p:spPr bwMode="auto">
            <a:xfrm>
              <a:off x="2044682" y="5837696"/>
              <a:ext cx="474664"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1</a:t>
              </a:r>
              <a:endParaRPr lang="en-US" altLang="en-US" sz="1317">
                <a:solidFill>
                  <a:srgbClr val="FFFFFF"/>
                </a:solidFill>
              </a:endParaRPr>
            </a:p>
          </p:txBody>
        </p:sp>
        <p:sp>
          <p:nvSpPr>
            <p:cNvPr id="40984" name="Rectangle 4">
              <a:extLst>
                <a:ext uri="{FF2B5EF4-FFF2-40B4-BE49-F238E27FC236}">
                  <a16:creationId xmlns:a16="http://schemas.microsoft.com/office/drawing/2014/main" id="{93C2695A-6BA8-5E26-7CC8-6ECE99DA9242}"/>
                </a:ext>
              </a:extLst>
            </p:cNvPr>
            <p:cNvSpPr>
              <a:spLocks noChangeArrowheads="1"/>
            </p:cNvSpPr>
            <p:nvPr/>
          </p:nvSpPr>
          <p:spPr bwMode="auto">
            <a:xfrm>
              <a:off x="3262299" y="5837696"/>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2</a:t>
              </a:r>
              <a:endParaRPr lang="en-US" altLang="en-US" sz="1317">
                <a:solidFill>
                  <a:srgbClr val="FFFFFF"/>
                </a:solidFill>
              </a:endParaRPr>
            </a:p>
          </p:txBody>
        </p:sp>
        <p:sp>
          <p:nvSpPr>
            <p:cNvPr id="40985" name="Rectangle 4">
              <a:extLst>
                <a:ext uri="{FF2B5EF4-FFF2-40B4-BE49-F238E27FC236}">
                  <a16:creationId xmlns:a16="http://schemas.microsoft.com/office/drawing/2014/main" id="{DBF7797D-2E6A-9EAC-9141-2C172AB80A1B}"/>
                </a:ext>
              </a:extLst>
            </p:cNvPr>
            <p:cNvSpPr>
              <a:spLocks noChangeArrowheads="1"/>
            </p:cNvSpPr>
            <p:nvPr/>
          </p:nvSpPr>
          <p:spPr bwMode="auto">
            <a:xfrm>
              <a:off x="4533889" y="5837696"/>
              <a:ext cx="474664"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3</a:t>
              </a:r>
              <a:endParaRPr lang="en-US" altLang="en-US" sz="1317">
                <a:solidFill>
                  <a:srgbClr val="FFFFFF"/>
                </a:solidFill>
              </a:endParaRPr>
            </a:p>
          </p:txBody>
        </p:sp>
        <p:sp>
          <p:nvSpPr>
            <p:cNvPr id="40986" name="Rectangle 4">
              <a:extLst>
                <a:ext uri="{FF2B5EF4-FFF2-40B4-BE49-F238E27FC236}">
                  <a16:creationId xmlns:a16="http://schemas.microsoft.com/office/drawing/2014/main" id="{F2493B4F-913E-EF5E-A39A-C227CEBB6884}"/>
                </a:ext>
              </a:extLst>
            </p:cNvPr>
            <p:cNvSpPr>
              <a:spLocks noChangeArrowheads="1"/>
            </p:cNvSpPr>
            <p:nvPr/>
          </p:nvSpPr>
          <p:spPr bwMode="auto">
            <a:xfrm>
              <a:off x="5757855" y="5837696"/>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4</a:t>
              </a:r>
              <a:endParaRPr lang="en-US" altLang="en-US" sz="1317">
                <a:solidFill>
                  <a:srgbClr val="FFFFFF"/>
                </a:solidFill>
              </a:endParaRPr>
            </a:p>
          </p:txBody>
        </p:sp>
        <p:sp>
          <p:nvSpPr>
            <p:cNvPr id="40987" name="Rectangle 4">
              <a:extLst>
                <a:ext uri="{FF2B5EF4-FFF2-40B4-BE49-F238E27FC236}">
                  <a16:creationId xmlns:a16="http://schemas.microsoft.com/office/drawing/2014/main" id="{9DED9E3A-2B5E-89F5-7F3B-6BBBDF9ACC35}"/>
                </a:ext>
              </a:extLst>
            </p:cNvPr>
            <p:cNvSpPr>
              <a:spLocks noChangeArrowheads="1"/>
            </p:cNvSpPr>
            <p:nvPr/>
          </p:nvSpPr>
          <p:spPr bwMode="auto">
            <a:xfrm>
              <a:off x="7011983" y="5837696"/>
              <a:ext cx="474663"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5</a:t>
              </a:r>
              <a:endParaRPr lang="en-US" altLang="en-US" sz="1317">
                <a:solidFill>
                  <a:srgbClr val="FFFFFF"/>
                </a:solidFill>
              </a:endParaRPr>
            </a:p>
          </p:txBody>
        </p:sp>
        <p:sp>
          <p:nvSpPr>
            <p:cNvPr id="40988" name="Rectangle 4">
              <a:extLst>
                <a:ext uri="{FF2B5EF4-FFF2-40B4-BE49-F238E27FC236}">
                  <a16:creationId xmlns:a16="http://schemas.microsoft.com/office/drawing/2014/main" id="{25506D8B-CCEE-33BE-BE28-034DE9EE8EF1}"/>
                </a:ext>
              </a:extLst>
            </p:cNvPr>
            <p:cNvSpPr>
              <a:spLocks noChangeArrowheads="1"/>
            </p:cNvSpPr>
            <p:nvPr/>
          </p:nvSpPr>
          <p:spPr bwMode="auto">
            <a:xfrm>
              <a:off x="8242299" y="5837696"/>
              <a:ext cx="474664"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FF"/>
                  </a:solidFill>
                </a:rPr>
                <a:t>6</a:t>
              </a:r>
              <a:endParaRPr lang="en-US" altLang="en-US" sz="1317">
                <a:solidFill>
                  <a:srgbClr val="FFFFFF"/>
                </a:solidFill>
              </a:endParaRPr>
            </a:p>
          </p:txBody>
        </p:sp>
        <p:sp>
          <p:nvSpPr>
            <p:cNvPr id="40989" name="Rectangle 4">
              <a:extLst>
                <a:ext uri="{FF2B5EF4-FFF2-40B4-BE49-F238E27FC236}">
                  <a16:creationId xmlns:a16="http://schemas.microsoft.com/office/drawing/2014/main" id="{6383E6E6-91DB-C6FE-468D-1C258B8B1D18}"/>
                </a:ext>
              </a:extLst>
            </p:cNvPr>
            <p:cNvSpPr>
              <a:spLocks noChangeArrowheads="1"/>
            </p:cNvSpPr>
            <p:nvPr/>
          </p:nvSpPr>
          <p:spPr bwMode="auto">
            <a:xfrm>
              <a:off x="7019921" y="3501727"/>
              <a:ext cx="1384304" cy="295371"/>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317">
                  <a:solidFill>
                    <a:srgbClr val="FFFF00"/>
                  </a:solidFill>
                </a:rPr>
                <a:t>Sufficiency</a:t>
              </a:r>
              <a:endParaRPr lang="en-US" altLang="en-US" sz="1317">
                <a:solidFill>
                  <a:srgbClr val="FFFF00"/>
                </a:solidFill>
              </a:endParaRPr>
            </a:p>
          </p:txBody>
        </p:sp>
        <p:sp>
          <p:nvSpPr>
            <p:cNvPr id="40990" name="Rectangle 4">
              <a:extLst>
                <a:ext uri="{FF2B5EF4-FFF2-40B4-BE49-F238E27FC236}">
                  <a16:creationId xmlns:a16="http://schemas.microsoft.com/office/drawing/2014/main" id="{A532AAC8-1A94-9B8A-AA68-E494DB1ED5D0}"/>
                </a:ext>
              </a:extLst>
            </p:cNvPr>
            <p:cNvSpPr>
              <a:spLocks noChangeArrowheads="1"/>
            </p:cNvSpPr>
            <p:nvPr/>
          </p:nvSpPr>
          <p:spPr bwMode="auto">
            <a:xfrm>
              <a:off x="6475407" y="4416423"/>
              <a:ext cx="1917705" cy="497048"/>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r" eaLnBrk="1" hangingPunct="1">
                <a:spcBef>
                  <a:spcPct val="0"/>
                </a:spcBef>
                <a:buFontTx/>
                <a:buNone/>
                <a:defRPr/>
              </a:pPr>
              <a:r>
                <a:rPr lang="en-AU" altLang="en-US" sz="1317">
                  <a:solidFill>
                    <a:srgbClr val="FF0000"/>
                  </a:solidFill>
                </a:rPr>
                <a:t>At risk of inadequacy or deficiency</a:t>
              </a:r>
              <a:endParaRPr lang="en-US" altLang="en-US" sz="1317">
                <a:solidFill>
                  <a:srgbClr val="FF0000"/>
                </a:solidFill>
              </a:endParaRPr>
            </a:p>
          </p:txBody>
        </p:sp>
        <p:sp>
          <p:nvSpPr>
            <p:cNvPr id="40966" name="Rectangle 3">
              <a:extLst>
                <a:ext uri="{FF2B5EF4-FFF2-40B4-BE49-F238E27FC236}">
                  <a16:creationId xmlns:a16="http://schemas.microsoft.com/office/drawing/2014/main" id="{498427B3-88FC-BC29-C00B-CF98F3784480}"/>
                </a:ext>
              </a:extLst>
            </p:cNvPr>
            <p:cNvSpPr>
              <a:spLocks noChangeArrowheads="1"/>
            </p:cNvSpPr>
            <p:nvPr/>
          </p:nvSpPr>
          <p:spPr bwMode="auto">
            <a:xfrm>
              <a:off x="1181080" y="2669607"/>
              <a:ext cx="3455997" cy="295113"/>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eaLnBrk="1" hangingPunct="1">
                <a:spcBef>
                  <a:spcPct val="0"/>
                </a:spcBef>
                <a:buFontTx/>
                <a:buNone/>
                <a:defRPr/>
              </a:pPr>
              <a:r>
                <a:rPr lang="en-AU" altLang="en-US" sz="1129" dirty="0">
                  <a:solidFill>
                    <a:srgbClr val="FFFFFF"/>
                  </a:solidFill>
                </a:rPr>
                <a:t>Fung. Vitamin D and Fertility. Fertil </a:t>
              </a:r>
              <a:r>
                <a:rPr lang="en-AU" altLang="en-US" sz="1129" dirty="0" err="1">
                  <a:solidFill>
                    <a:srgbClr val="FFFFFF"/>
                  </a:solidFill>
                </a:rPr>
                <a:t>Steril</a:t>
              </a:r>
              <a:r>
                <a:rPr lang="en-AU" altLang="en-US" sz="1129" dirty="0">
                  <a:solidFill>
                    <a:srgbClr val="FFFFFF"/>
                  </a:solidFill>
                </a:rPr>
                <a:t> 2017</a:t>
              </a:r>
              <a:r>
                <a:rPr lang="en-AU" altLang="en-US" sz="1317" dirty="0">
                  <a:solidFill>
                    <a:srgbClr val="FFFFFF"/>
                  </a:solidFill>
                </a:rPr>
                <a:t>*</a:t>
              </a:r>
              <a:endParaRPr lang="en-US" altLang="en-US" sz="1129" dirty="0">
                <a:solidFill>
                  <a:srgbClr val="FFFFFF"/>
                </a:solidFill>
              </a:endParaRPr>
            </a:p>
          </p:txBody>
        </p:sp>
        <p:sp>
          <p:nvSpPr>
            <p:cNvPr id="40967" name="Rectangle 4">
              <a:extLst>
                <a:ext uri="{FF2B5EF4-FFF2-40B4-BE49-F238E27FC236}">
                  <a16:creationId xmlns:a16="http://schemas.microsoft.com/office/drawing/2014/main" id="{05A132FA-54E7-5233-F7CD-E110FD79369C}"/>
                </a:ext>
              </a:extLst>
            </p:cNvPr>
            <p:cNvSpPr>
              <a:spLocks noChangeArrowheads="1"/>
            </p:cNvSpPr>
            <p:nvPr/>
          </p:nvSpPr>
          <p:spPr bwMode="auto">
            <a:xfrm>
              <a:off x="3809987" y="6001834"/>
              <a:ext cx="1892305" cy="261695"/>
            </a:xfrm>
            <a:prstGeom prst="rect">
              <a:avLst/>
            </a:prstGeom>
            <a:noFill/>
            <a:ln>
              <a:noFill/>
            </a:ln>
            <a:effectLst/>
          </p:spPr>
          <p:txBody>
            <a:bodyPr>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eaLnBrk="1" hangingPunct="1">
                <a:spcBef>
                  <a:spcPct val="0"/>
                </a:spcBef>
                <a:buFontTx/>
                <a:buNone/>
                <a:defRPr/>
              </a:pPr>
              <a:r>
                <a:rPr lang="en-AU" altLang="en-US" sz="1100" dirty="0">
                  <a:solidFill>
                    <a:srgbClr val="FFFFFF"/>
                  </a:solidFill>
                </a:rPr>
                <a:t>Months from baseline</a:t>
              </a:r>
              <a:endParaRPr lang="en-US" altLang="en-US" sz="1100" dirty="0">
                <a:solidFill>
                  <a:srgbClr val="FFFFFF"/>
                </a:solidFill>
              </a:endParaRPr>
            </a:p>
          </p:txBody>
        </p:sp>
      </p:grpSp>
      <p:sp>
        <p:nvSpPr>
          <p:cNvPr id="43012" name="Rectangle 2">
            <a:extLst>
              <a:ext uri="{FF2B5EF4-FFF2-40B4-BE49-F238E27FC236}">
                <a16:creationId xmlns:a16="http://schemas.microsoft.com/office/drawing/2014/main" id="{74BD25CD-8B4A-5D0A-37C1-16E544D56A1F}"/>
              </a:ext>
            </a:extLst>
          </p:cNvPr>
          <p:cNvSpPr>
            <a:spLocks noChangeArrowheads="1"/>
          </p:cNvSpPr>
          <p:nvPr/>
        </p:nvSpPr>
        <p:spPr bwMode="auto">
          <a:xfrm>
            <a:off x="679413" y="782730"/>
            <a:ext cx="7268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eaLnBrk="1" hangingPunct="1">
              <a:spcBef>
                <a:spcPct val="0"/>
              </a:spcBef>
              <a:buSzTx/>
              <a:buFontTx/>
              <a:buNone/>
            </a:pPr>
            <a:r>
              <a:rPr lang="en-AU" altLang="en-US" sz="1600" b="1" dirty="0"/>
              <a:t>Women’s time to conception for pregnancy by serum 25(OH)D status</a:t>
            </a:r>
            <a:endParaRPr lang="en-US" altLang="en-US" sz="1600" b="1" dirty="0"/>
          </a:p>
        </p:txBody>
      </p:sp>
      <p:sp>
        <p:nvSpPr>
          <p:cNvPr id="2" name="Rectangle 1">
            <a:extLst>
              <a:ext uri="{FF2B5EF4-FFF2-40B4-BE49-F238E27FC236}">
                <a16:creationId xmlns:a16="http://schemas.microsoft.com/office/drawing/2014/main" id="{B1F6C509-E04E-9E06-797C-275FFBB6AE5D}"/>
              </a:ext>
            </a:extLst>
          </p:cNvPr>
          <p:cNvSpPr>
            <a:spLocks noChangeArrowheads="1"/>
          </p:cNvSpPr>
          <p:nvPr/>
        </p:nvSpPr>
        <p:spPr bwMode="auto">
          <a:xfrm>
            <a:off x="771525" y="5113399"/>
            <a:ext cx="7708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eaLnBrk="1" hangingPunct="1">
              <a:spcBef>
                <a:spcPct val="0"/>
              </a:spcBef>
              <a:buSzTx/>
              <a:buFontTx/>
              <a:buNone/>
            </a:pPr>
            <a:r>
              <a:rPr lang="en-US" altLang="en-US" sz="1200" dirty="0"/>
              <a:t>Low maternal Vitamin D levels in pregnancy are linked to a higher risk to the baby of weaker bones, asthma, Type 1 diabetes, autoimmune disease, neurodevelopmental issues e.g. ADHD and autism and multiple sclerosis in later life.</a:t>
            </a:r>
          </a:p>
          <a:p>
            <a:pPr eaLnBrk="1" hangingPunct="1">
              <a:spcBef>
                <a:spcPct val="0"/>
              </a:spcBef>
              <a:buSzTx/>
              <a:buFontTx/>
              <a:buNone/>
            </a:pPr>
            <a:endParaRPr lang="en-US" altLang="en-US" sz="1200" dirty="0"/>
          </a:p>
          <a:p>
            <a:pPr eaLnBrk="1" hangingPunct="1">
              <a:spcBef>
                <a:spcPct val="0"/>
              </a:spcBef>
              <a:buSzTx/>
              <a:buFontTx/>
              <a:buNone/>
            </a:pPr>
            <a:r>
              <a:rPr lang="en-US" altLang="en-US" sz="1200" dirty="0"/>
              <a:t>Lower maternal Vitamin D levels in pregnancy also increase the risk of recurrent miscarriage, pre-eclampsia, gestational diabetes, preterm birth and low birth weight babies in the mother</a:t>
            </a:r>
            <a:r>
              <a:rPr lang="en-US" altLang="en-US" sz="1100" dirty="0"/>
              <a:t>.**</a:t>
            </a:r>
          </a:p>
        </p:txBody>
      </p:sp>
    </p:spTree>
  </p:cSld>
  <p:clrMapOvr>
    <a:masterClrMapping/>
  </p:clrMapOvr>
  <p:transition>
    <p:cut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raw tuna&#10;&#10;AI-generated content may be incorrect.">
            <a:extLst>
              <a:ext uri="{FF2B5EF4-FFF2-40B4-BE49-F238E27FC236}">
                <a16:creationId xmlns:a16="http://schemas.microsoft.com/office/drawing/2014/main" id="{B5B100BB-37EA-C5DB-3434-698456AF8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919" y="1343277"/>
            <a:ext cx="1057672" cy="5491258"/>
          </a:xfrm>
          <a:prstGeom prst="rect">
            <a:avLst/>
          </a:prstGeom>
        </p:spPr>
      </p:pic>
      <p:sp>
        <p:nvSpPr>
          <p:cNvPr id="2" name="Title 1">
            <a:extLst>
              <a:ext uri="{FF2B5EF4-FFF2-40B4-BE49-F238E27FC236}">
                <a16:creationId xmlns:a16="http://schemas.microsoft.com/office/drawing/2014/main" id="{77675E79-B432-DECE-AC3F-6F4CE93ACC8C}"/>
              </a:ext>
            </a:extLst>
          </p:cNvPr>
          <p:cNvSpPr>
            <a:spLocks noGrp="1"/>
          </p:cNvSpPr>
          <p:nvPr>
            <p:ph type="title"/>
          </p:nvPr>
        </p:nvSpPr>
        <p:spPr>
          <a:xfrm>
            <a:off x="614363" y="257175"/>
            <a:ext cx="4862512" cy="569913"/>
          </a:xfrm>
        </p:spPr>
        <p:txBody>
          <a:bodyPr/>
          <a:lstStyle/>
          <a:p>
            <a:pPr>
              <a:defRPr/>
            </a:pPr>
            <a:r>
              <a:rPr lang="en-AU" sz="2400" dirty="0"/>
              <a:t>Iodine: adjusted probability for not becoming pregnant</a:t>
            </a:r>
          </a:p>
        </p:txBody>
      </p:sp>
      <p:grpSp>
        <p:nvGrpSpPr>
          <p:cNvPr id="47106" name="Group 2">
            <a:extLst>
              <a:ext uri="{FF2B5EF4-FFF2-40B4-BE49-F238E27FC236}">
                <a16:creationId xmlns:a16="http://schemas.microsoft.com/office/drawing/2014/main" id="{FE063D58-4B11-14F6-E6BD-A7D13A8D7044}"/>
              </a:ext>
            </a:extLst>
          </p:cNvPr>
          <p:cNvGrpSpPr>
            <a:grpSpLocks/>
          </p:cNvGrpSpPr>
          <p:nvPr/>
        </p:nvGrpSpPr>
        <p:grpSpPr bwMode="auto">
          <a:xfrm>
            <a:off x="441411" y="1911931"/>
            <a:ext cx="7879628" cy="4661650"/>
            <a:chOff x="346075" y="1576388"/>
            <a:chExt cx="7656513" cy="4425950"/>
          </a:xfrm>
        </p:grpSpPr>
        <p:pic>
          <p:nvPicPr>
            <p:cNvPr id="47109" name="Picture 36" descr="slide 52 chart.jpg">
              <a:extLst>
                <a:ext uri="{FF2B5EF4-FFF2-40B4-BE49-F238E27FC236}">
                  <a16:creationId xmlns:a16="http://schemas.microsoft.com/office/drawing/2014/main" id="{5DC55939-DF83-E5AB-321A-40AAC3EB0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88" y="2046288"/>
              <a:ext cx="63658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1E02163F-8A04-1A08-BEF1-5AE49B373F41}"/>
                </a:ext>
              </a:extLst>
            </p:cNvPr>
            <p:cNvSpPr txBox="1">
              <a:spLocks/>
            </p:cNvSpPr>
            <p:nvPr/>
          </p:nvSpPr>
          <p:spPr bwMode="auto">
            <a:xfrm>
              <a:off x="849312" y="5278438"/>
              <a:ext cx="560388" cy="300038"/>
            </a:xfrm>
            <a:prstGeom prst="rect">
              <a:avLst/>
            </a:prstGeom>
            <a:noFill/>
            <a:ln w="9525">
              <a:noFill/>
              <a:miter lim="800000"/>
              <a:headEnd/>
              <a:tailEnd/>
            </a:ln>
            <a:effectLst/>
          </p:spPr>
          <p:txBody>
            <a:bodyPr lIns="86005" tIns="43002" rIns="86005" bIns="43002" anchor="ctr"/>
            <a:lstStyle/>
            <a:p>
              <a:pPr algn="r" defTabSz="860085">
                <a:defRPr/>
              </a:pPr>
              <a:r>
                <a:rPr lang="en-AU" sz="1317" kern="0" dirty="0">
                  <a:solidFill>
                    <a:srgbClr val="FFFFFF"/>
                  </a:solidFill>
                  <a:latin typeface="+mn-lt"/>
                  <a:ea typeface="+mj-ea"/>
                  <a:cs typeface="+mj-cs"/>
                </a:rPr>
                <a:t>0</a:t>
              </a:r>
            </a:p>
          </p:txBody>
        </p:sp>
        <p:sp>
          <p:nvSpPr>
            <p:cNvPr id="13" name="Title 1">
              <a:extLst>
                <a:ext uri="{FF2B5EF4-FFF2-40B4-BE49-F238E27FC236}">
                  <a16:creationId xmlns:a16="http://schemas.microsoft.com/office/drawing/2014/main" id="{0A9782B5-4D17-4049-A297-BE05C7A19EF0}"/>
                </a:ext>
              </a:extLst>
            </p:cNvPr>
            <p:cNvSpPr txBox="1">
              <a:spLocks/>
            </p:cNvSpPr>
            <p:nvPr/>
          </p:nvSpPr>
          <p:spPr bwMode="auto">
            <a:xfrm>
              <a:off x="849312" y="4422776"/>
              <a:ext cx="560388" cy="300037"/>
            </a:xfrm>
            <a:prstGeom prst="rect">
              <a:avLst/>
            </a:prstGeom>
            <a:noFill/>
            <a:ln w="9525">
              <a:noFill/>
              <a:miter lim="800000"/>
              <a:headEnd/>
              <a:tailEnd/>
            </a:ln>
            <a:effectLst/>
          </p:spPr>
          <p:txBody>
            <a:bodyPr lIns="86005" tIns="43002" rIns="86005" bIns="43002" anchor="ctr"/>
            <a:lstStyle/>
            <a:p>
              <a:pPr algn="r" defTabSz="860085">
                <a:defRPr/>
              </a:pPr>
              <a:r>
                <a:rPr lang="en-AU" sz="1317" kern="0" dirty="0">
                  <a:solidFill>
                    <a:srgbClr val="FFFFFF"/>
                  </a:solidFill>
                  <a:latin typeface="+mn-lt"/>
                  <a:ea typeface="+mj-ea"/>
                  <a:cs typeface="+mj-cs"/>
                </a:rPr>
                <a:t>0.25</a:t>
              </a:r>
            </a:p>
          </p:txBody>
        </p:sp>
        <p:sp>
          <p:nvSpPr>
            <p:cNvPr id="14" name="Title 1">
              <a:extLst>
                <a:ext uri="{FF2B5EF4-FFF2-40B4-BE49-F238E27FC236}">
                  <a16:creationId xmlns:a16="http://schemas.microsoft.com/office/drawing/2014/main" id="{EA519366-F7CD-55DF-74E3-D2F4E5D74346}"/>
                </a:ext>
              </a:extLst>
            </p:cNvPr>
            <p:cNvSpPr txBox="1">
              <a:spLocks/>
            </p:cNvSpPr>
            <p:nvPr/>
          </p:nvSpPr>
          <p:spPr bwMode="auto">
            <a:xfrm>
              <a:off x="849312" y="3565526"/>
              <a:ext cx="560388" cy="300037"/>
            </a:xfrm>
            <a:prstGeom prst="rect">
              <a:avLst/>
            </a:prstGeom>
            <a:noFill/>
            <a:ln w="9525">
              <a:noFill/>
              <a:miter lim="800000"/>
              <a:headEnd/>
              <a:tailEnd/>
            </a:ln>
            <a:effectLst/>
          </p:spPr>
          <p:txBody>
            <a:bodyPr lIns="86005" tIns="43002" rIns="86005" bIns="43002" anchor="ctr"/>
            <a:lstStyle/>
            <a:p>
              <a:pPr algn="r" defTabSz="860085">
                <a:defRPr/>
              </a:pPr>
              <a:r>
                <a:rPr lang="en-AU" sz="1317" kern="0" dirty="0">
                  <a:solidFill>
                    <a:srgbClr val="FFFFFF"/>
                  </a:solidFill>
                  <a:latin typeface="+mn-lt"/>
                  <a:ea typeface="+mj-ea"/>
                  <a:cs typeface="+mj-cs"/>
                </a:rPr>
                <a:t>0.55</a:t>
              </a:r>
            </a:p>
          </p:txBody>
        </p:sp>
        <p:sp>
          <p:nvSpPr>
            <p:cNvPr id="15" name="Title 1">
              <a:extLst>
                <a:ext uri="{FF2B5EF4-FFF2-40B4-BE49-F238E27FC236}">
                  <a16:creationId xmlns:a16="http://schemas.microsoft.com/office/drawing/2014/main" id="{4F076828-4FFD-098C-7051-401E1F438647}"/>
                </a:ext>
              </a:extLst>
            </p:cNvPr>
            <p:cNvSpPr txBox="1">
              <a:spLocks/>
            </p:cNvSpPr>
            <p:nvPr/>
          </p:nvSpPr>
          <p:spPr bwMode="auto">
            <a:xfrm>
              <a:off x="849312" y="2709863"/>
              <a:ext cx="560388" cy="300038"/>
            </a:xfrm>
            <a:prstGeom prst="rect">
              <a:avLst/>
            </a:prstGeom>
            <a:noFill/>
            <a:ln w="9525">
              <a:noFill/>
              <a:miter lim="800000"/>
              <a:headEnd/>
              <a:tailEnd/>
            </a:ln>
            <a:effectLst/>
          </p:spPr>
          <p:txBody>
            <a:bodyPr lIns="86005" tIns="43002" rIns="86005" bIns="43002" anchor="ctr"/>
            <a:lstStyle/>
            <a:p>
              <a:pPr algn="r" defTabSz="860085">
                <a:defRPr/>
              </a:pPr>
              <a:r>
                <a:rPr lang="en-AU" sz="1317" kern="0" dirty="0">
                  <a:solidFill>
                    <a:srgbClr val="FFFFFF"/>
                  </a:solidFill>
                  <a:latin typeface="+mn-lt"/>
                  <a:ea typeface="+mj-ea"/>
                  <a:cs typeface="+mj-cs"/>
                </a:rPr>
                <a:t>0.75</a:t>
              </a:r>
            </a:p>
          </p:txBody>
        </p:sp>
        <p:sp>
          <p:nvSpPr>
            <p:cNvPr id="16" name="Title 1">
              <a:extLst>
                <a:ext uri="{FF2B5EF4-FFF2-40B4-BE49-F238E27FC236}">
                  <a16:creationId xmlns:a16="http://schemas.microsoft.com/office/drawing/2014/main" id="{B78AB1BA-F8AB-754E-87EA-7419BF0BA080}"/>
                </a:ext>
              </a:extLst>
            </p:cNvPr>
            <p:cNvSpPr txBox="1">
              <a:spLocks/>
            </p:cNvSpPr>
            <p:nvPr/>
          </p:nvSpPr>
          <p:spPr bwMode="auto">
            <a:xfrm>
              <a:off x="849312" y="1852613"/>
              <a:ext cx="560388" cy="300038"/>
            </a:xfrm>
            <a:prstGeom prst="rect">
              <a:avLst/>
            </a:prstGeom>
            <a:noFill/>
            <a:ln w="9525">
              <a:noFill/>
              <a:miter lim="800000"/>
              <a:headEnd/>
              <a:tailEnd/>
            </a:ln>
            <a:effectLst/>
          </p:spPr>
          <p:txBody>
            <a:bodyPr lIns="86005" tIns="43002" rIns="86005" bIns="43002" anchor="ctr"/>
            <a:lstStyle/>
            <a:p>
              <a:pPr algn="r" defTabSz="860085">
                <a:defRPr/>
              </a:pPr>
              <a:r>
                <a:rPr lang="en-AU" sz="1317" kern="0" dirty="0">
                  <a:solidFill>
                    <a:srgbClr val="FFFFFF"/>
                  </a:solidFill>
                  <a:latin typeface="+mn-lt"/>
                  <a:ea typeface="+mj-ea"/>
                  <a:cs typeface="+mj-cs"/>
                </a:rPr>
                <a:t>1.0</a:t>
              </a:r>
            </a:p>
          </p:txBody>
        </p:sp>
        <p:sp>
          <p:nvSpPr>
            <p:cNvPr id="17" name="Title 1">
              <a:extLst>
                <a:ext uri="{FF2B5EF4-FFF2-40B4-BE49-F238E27FC236}">
                  <a16:creationId xmlns:a16="http://schemas.microsoft.com/office/drawing/2014/main" id="{E4607727-87EB-D4F8-DF87-D1A463CB6EDA}"/>
                </a:ext>
              </a:extLst>
            </p:cNvPr>
            <p:cNvSpPr txBox="1">
              <a:spLocks/>
            </p:cNvSpPr>
            <p:nvPr/>
          </p:nvSpPr>
          <p:spPr bwMode="auto">
            <a:xfrm>
              <a:off x="1289050" y="5486401"/>
              <a:ext cx="401637"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0</a:t>
              </a:r>
            </a:p>
          </p:txBody>
        </p:sp>
        <p:sp>
          <p:nvSpPr>
            <p:cNvPr id="18" name="Title 1">
              <a:extLst>
                <a:ext uri="{FF2B5EF4-FFF2-40B4-BE49-F238E27FC236}">
                  <a16:creationId xmlns:a16="http://schemas.microsoft.com/office/drawing/2014/main" id="{180783C6-DC40-A015-856D-249D3A3FD82B}"/>
                </a:ext>
              </a:extLst>
            </p:cNvPr>
            <p:cNvSpPr txBox="1">
              <a:spLocks/>
            </p:cNvSpPr>
            <p:nvPr/>
          </p:nvSpPr>
          <p:spPr bwMode="auto">
            <a:xfrm>
              <a:off x="1709737" y="5486401"/>
              <a:ext cx="401638"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a:t>
              </a:r>
            </a:p>
          </p:txBody>
        </p:sp>
        <p:sp>
          <p:nvSpPr>
            <p:cNvPr id="19" name="Title 1">
              <a:extLst>
                <a:ext uri="{FF2B5EF4-FFF2-40B4-BE49-F238E27FC236}">
                  <a16:creationId xmlns:a16="http://schemas.microsoft.com/office/drawing/2014/main" id="{ABF1B3C0-7FAA-74C0-6A59-4B993A4E0CEE}"/>
                </a:ext>
              </a:extLst>
            </p:cNvPr>
            <p:cNvSpPr txBox="1">
              <a:spLocks/>
            </p:cNvSpPr>
            <p:nvPr/>
          </p:nvSpPr>
          <p:spPr bwMode="auto">
            <a:xfrm>
              <a:off x="2130425" y="5486401"/>
              <a:ext cx="401637"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2</a:t>
              </a:r>
            </a:p>
          </p:txBody>
        </p:sp>
        <p:sp>
          <p:nvSpPr>
            <p:cNvPr id="20" name="Title 1">
              <a:extLst>
                <a:ext uri="{FF2B5EF4-FFF2-40B4-BE49-F238E27FC236}">
                  <a16:creationId xmlns:a16="http://schemas.microsoft.com/office/drawing/2014/main" id="{B8D77A8D-72AF-8F69-3226-CAE292D92AF8}"/>
                </a:ext>
              </a:extLst>
            </p:cNvPr>
            <p:cNvSpPr txBox="1">
              <a:spLocks/>
            </p:cNvSpPr>
            <p:nvPr/>
          </p:nvSpPr>
          <p:spPr bwMode="auto">
            <a:xfrm>
              <a:off x="2551112" y="5486401"/>
              <a:ext cx="401638"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3</a:t>
              </a:r>
            </a:p>
          </p:txBody>
        </p:sp>
        <p:sp>
          <p:nvSpPr>
            <p:cNvPr id="21" name="Title 1">
              <a:extLst>
                <a:ext uri="{FF2B5EF4-FFF2-40B4-BE49-F238E27FC236}">
                  <a16:creationId xmlns:a16="http://schemas.microsoft.com/office/drawing/2014/main" id="{7175FE52-360B-EC74-9A93-A898147CE421}"/>
                </a:ext>
              </a:extLst>
            </p:cNvPr>
            <p:cNvSpPr txBox="1">
              <a:spLocks/>
            </p:cNvSpPr>
            <p:nvPr/>
          </p:nvSpPr>
          <p:spPr bwMode="auto">
            <a:xfrm>
              <a:off x="2971800"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4</a:t>
              </a:r>
            </a:p>
          </p:txBody>
        </p:sp>
        <p:sp>
          <p:nvSpPr>
            <p:cNvPr id="22" name="Title 1">
              <a:extLst>
                <a:ext uri="{FF2B5EF4-FFF2-40B4-BE49-F238E27FC236}">
                  <a16:creationId xmlns:a16="http://schemas.microsoft.com/office/drawing/2014/main" id="{34410F61-9006-485F-E911-1F56250F2F84}"/>
                </a:ext>
              </a:extLst>
            </p:cNvPr>
            <p:cNvSpPr txBox="1">
              <a:spLocks/>
            </p:cNvSpPr>
            <p:nvPr/>
          </p:nvSpPr>
          <p:spPr bwMode="auto">
            <a:xfrm>
              <a:off x="3392487"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5</a:t>
              </a:r>
            </a:p>
          </p:txBody>
        </p:sp>
        <p:sp>
          <p:nvSpPr>
            <p:cNvPr id="23" name="Title 1">
              <a:extLst>
                <a:ext uri="{FF2B5EF4-FFF2-40B4-BE49-F238E27FC236}">
                  <a16:creationId xmlns:a16="http://schemas.microsoft.com/office/drawing/2014/main" id="{39CFFBAD-0A9A-BDA5-990F-9144CEF84DD7}"/>
                </a:ext>
              </a:extLst>
            </p:cNvPr>
            <p:cNvSpPr txBox="1">
              <a:spLocks/>
            </p:cNvSpPr>
            <p:nvPr/>
          </p:nvSpPr>
          <p:spPr bwMode="auto">
            <a:xfrm>
              <a:off x="3813175"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6</a:t>
              </a:r>
            </a:p>
          </p:txBody>
        </p:sp>
        <p:sp>
          <p:nvSpPr>
            <p:cNvPr id="24" name="Title 1">
              <a:extLst>
                <a:ext uri="{FF2B5EF4-FFF2-40B4-BE49-F238E27FC236}">
                  <a16:creationId xmlns:a16="http://schemas.microsoft.com/office/drawing/2014/main" id="{EAD1CB79-14D2-E46D-AC66-59646E95A060}"/>
                </a:ext>
              </a:extLst>
            </p:cNvPr>
            <p:cNvSpPr txBox="1">
              <a:spLocks/>
            </p:cNvSpPr>
            <p:nvPr/>
          </p:nvSpPr>
          <p:spPr bwMode="auto">
            <a:xfrm>
              <a:off x="4233863"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7</a:t>
              </a:r>
            </a:p>
          </p:txBody>
        </p:sp>
        <p:sp>
          <p:nvSpPr>
            <p:cNvPr id="25" name="Title 1">
              <a:extLst>
                <a:ext uri="{FF2B5EF4-FFF2-40B4-BE49-F238E27FC236}">
                  <a16:creationId xmlns:a16="http://schemas.microsoft.com/office/drawing/2014/main" id="{9F8A4310-9820-A0E3-216D-5B42E9EDF21B}"/>
                </a:ext>
              </a:extLst>
            </p:cNvPr>
            <p:cNvSpPr txBox="1">
              <a:spLocks/>
            </p:cNvSpPr>
            <p:nvPr/>
          </p:nvSpPr>
          <p:spPr bwMode="auto">
            <a:xfrm>
              <a:off x="4654551"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8</a:t>
              </a:r>
            </a:p>
          </p:txBody>
        </p:sp>
        <p:sp>
          <p:nvSpPr>
            <p:cNvPr id="26" name="Title 1">
              <a:extLst>
                <a:ext uri="{FF2B5EF4-FFF2-40B4-BE49-F238E27FC236}">
                  <a16:creationId xmlns:a16="http://schemas.microsoft.com/office/drawing/2014/main" id="{F9B12D3D-E373-5DBB-3B58-F8944B5DE6AC}"/>
                </a:ext>
              </a:extLst>
            </p:cNvPr>
            <p:cNvSpPr txBox="1">
              <a:spLocks/>
            </p:cNvSpPr>
            <p:nvPr/>
          </p:nvSpPr>
          <p:spPr bwMode="auto">
            <a:xfrm>
              <a:off x="5075238"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9</a:t>
              </a:r>
            </a:p>
          </p:txBody>
        </p:sp>
        <p:sp>
          <p:nvSpPr>
            <p:cNvPr id="27" name="Title 1">
              <a:extLst>
                <a:ext uri="{FF2B5EF4-FFF2-40B4-BE49-F238E27FC236}">
                  <a16:creationId xmlns:a16="http://schemas.microsoft.com/office/drawing/2014/main" id="{69CB7767-2F41-F3D1-7EB0-33298D9B2460}"/>
                </a:ext>
              </a:extLst>
            </p:cNvPr>
            <p:cNvSpPr txBox="1">
              <a:spLocks/>
            </p:cNvSpPr>
            <p:nvPr/>
          </p:nvSpPr>
          <p:spPr bwMode="auto">
            <a:xfrm>
              <a:off x="5495926" y="5486401"/>
              <a:ext cx="403225"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10</a:t>
              </a:r>
            </a:p>
          </p:txBody>
        </p:sp>
        <p:sp>
          <p:nvSpPr>
            <p:cNvPr id="28" name="Title 1">
              <a:extLst>
                <a:ext uri="{FF2B5EF4-FFF2-40B4-BE49-F238E27FC236}">
                  <a16:creationId xmlns:a16="http://schemas.microsoft.com/office/drawing/2014/main" id="{F18A7C94-FFA4-2793-7E0A-46A5576D5090}"/>
                </a:ext>
              </a:extLst>
            </p:cNvPr>
            <p:cNvSpPr txBox="1">
              <a:spLocks/>
            </p:cNvSpPr>
            <p:nvPr/>
          </p:nvSpPr>
          <p:spPr bwMode="auto">
            <a:xfrm>
              <a:off x="5918201" y="5486401"/>
              <a:ext cx="401637"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11</a:t>
              </a:r>
            </a:p>
          </p:txBody>
        </p:sp>
        <p:sp>
          <p:nvSpPr>
            <p:cNvPr id="29" name="Title 1">
              <a:extLst>
                <a:ext uri="{FF2B5EF4-FFF2-40B4-BE49-F238E27FC236}">
                  <a16:creationId xmlns:a16="http://schemas.microsoft.com/office/drawing/2014/main" id="{4AD37900-120C-04B2-8B84-DB55E34667D7}"/>
                </a:ext>
              </a:extLst>
            </p:cNvPr>
            <p:cNvSpPr txBox="1">
              <a:spLocks/>
            </p:cNvSpPr>
            <p:nvPr/>
          </p:nvSpPr>
          <p:spPr bwMode="auto">
            <a:xfrm>
              <a:off x="6338888" y="5486401"/>
              <a:ext cx="401638"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12</a:t>
              </a:r>
            </a:p>
          </p:txBody>
        </p:sp>
        <p:sp>
          <p:nvSpPr>
            <p:cNvPr id="30" name="Title 1">
              <a:extLst>
                <a:ext uri="{FF2B5EF4-FFF2-40B4-BE49-F238E27FC236}">
                  <a16:creationId xmlns:a16="http://schemas.microsoft.com/office/drawing/2014/main" id="{592AF611-EF21-6E5E-1D8C-FD30BB2624B4}"/>
                </a:ext>
              </a:extLst>
            </p:cNvPr>
            <p:cNvSpPr txBox="1">
              <a:spLocks/>
            </p:cNvSpPr>
            <p:nvPr/>
          </p:nvSpPr>
          <p:spPr bwMode="auto">
            <a:xfrm>
              <a:off x="6759576" y="5486401"/>
              <a:ext cx="401637"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13</a:t>
              </a:r>
            </a:p>
          </p:txBody>
        </p:sp>
        <p:sp>
          <p:nvSpPr>
            <p:cNvPr id="31" name="Title 1">
              <a:extLst>
                <a:ext uri="{FF2B5EF4-FFF2-40B4-BE49-F238E27FC236}">
                  <a16:creationId xmlns:a16="http://schemas.microsoft.com/office/drawing/2014/main" id="{904B2869-E916-2A99-9502-4579CC57BB44}"/>
                </a:ext>
              </a:extLst>
            </p:cNvPr>
            <p:cNvSpPr txBox="1">
              <a:spLocks/>
            </p:cNvSpPr>
            <p:nvPr/>
          </p:nvSpPr>
          <p:spPr bwMode="auto">
            <a:xfrm>
              <a:off x="7180263" y="5486401"/>
              <a:ext cx="401638"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14</a:t>
              </a:r>
            </a:p>
          </p:txBody>
        </p:sp>
        <p:sp>
          <p:nvSpPr>
            <p:cNvPr id="32" name="Title 1">
              <a:extLst>
                <a:ext uri="{FF2B5EF4-FFF2-40B4-BE49-F238E27FC236}">
                  <a16:creationId xmlns:a16="http://schemas.microsoft.com/office/drawing/2014/main" id="{04D5245B-4259-EEED-7AC8-2CBA56E361A9}"/>
                </a:ext>
              </a:extLst>
            </p:cNvPr>
            <p:cNvSpPr txBox="1">
              <a:spLocks/>
            </p:cNvSpPr>
            <p:nvPr/>
          </p:nvSpPr>
          <p:spPr bwMode="auto">
            <a:xfrm>
              <a:off x="7600951" y="5486401"/>
              <a:ext cx="401637" cy="300037"/>
            </a:xfrm>
            <a:prstGeom prst="rect">
              <a:avLst/>
            </a:prstGeom>
            <a:noFill/>
            <a:ln w="9525">
              <a:noFill/>
              <a:miter lim="800000"/>
              <a:headEnd/>
              <a:tailEnd/>
            </a:ln>
            <a:effectLst/>
          </p:spPr>
          <p:txBody>
            <a:bodyPr lIns="86005" tIns="43002" rIns="86005" bIns="43002" anchor="ctr"/>
            <a:lstStyle/>
            <a:p>
              <a:pPr algn="ctr" defTabSz="860085">
                <a:defRPr/>
              </a:pPr>
              <a:r>
                <a:rPr lang="en-AU" sz="1317" kern="0" dirty="0">
                  <a:solidFill>
                    <a:srgbClr val="FFFFFF"/>
                  </a:solidFill>
                  <a:latin typeface="+mn-lt"/>
                  <a:ea typeface="+mj-ea"/>
                  <a:cs typeface="+mj-cs"/>
                </a:rPr>
                <a:t>15</a:t>
              </a:r>
            </a:p>
          </p:txBody>
        </p:sp>
        <p:sp>
          <p:nvSpPr>
            <p:cNvPr id="33" name="Title 1">
              <a:extLst>
                <a:ext uri="{FF2B5EF4-FFF2-40B4-BE49-F238E27FC236}">
                  <a16:creationId xmlns:a16="http://schemas.microsoft.com/office/drawing/2014/main" id="{647377F9-ECA3-83ED-578D-02F29D1ED338}"/>
                </a:ext>
              </a:extLst>
            </p:cNvPr>
            <p:cNvSpPr txBox="1">
              <a:spLocks/>
            </p:cNvSpPr>
            <p:nvPr/>
          </p:nvSpPr>
          <p:spPr bwMode="auto">
            <a:xfrm>
              <a:off x="2546350" y="5700713"/>
              <a:ext cx="4217988" cy="301625"/>
            </a:xfrm>
            <a:prstGeom prst="rect">
              <a:avLst/>
            </a:prstGeom>
            <a:noFill/>
            <a:ln w="9525">
              <a:noFill/>
              <a:miter lim="800000"/>
              <a:headEnd/>
              <a:tailEnd/>
            </a:ln>
            <a:effectLst/>
          </p:spPr>
          <p:txBody>
            <a:bodyPr lIns="86005" tIns="43002" rIns="86005" bIns="43002" anchor="ctr"/>
            <a:lstStyle/>
            <a:p>
              <a:pPr algn="ctr" defTabSz="860085">
                <a:defRPr/>
              </a:pPr>
              <a:r>
                <a:rPr lang="en-AU" sz="1129" kern="0" dirty="0">
                  <a:solidFill>
                    <a:srgbClr val="FFFFFF"/>
                  </a:solidFill>
                  <a:latin typeface="+mn-lt"/>
                  <a:ea typeface="+mj-ea"/>
                  <a:cs typeface="+mj-cs"/>
                </a:rPr>
                <a:t>Time to Pregnancy in Menstrual Cycles</a:t>
              </a:r>
            </a:p>
          </p:txBody>
        </p:sp>
        <p:sp>
          <p:nvSpPr>
            <p:cNvPr id="34" name="Title 1">
              <a:extLst>
                <a:ext uri="{FF2B5EF4-FFF2-40B4-BE49-F238E27FC236}">
                  <a16:creationId xmlns:a16="http://schemas.microsoft.com/office/drawing/2014/main" id="{9986C4C5-1B17-6F2A-9926-72F032CE161E}"/>
                </a:ext>
              </a:extLst>
            </p:cNvPr>
            <p:cNvSpPr txBox="1">
              <a:spLocks/>
            </p:cNvSpPr>
            <p:nvPr/>
          </p:nvSpPr>
          <p:spPr bwMode="auto">
            <a:xfrm>
              <a:off x="346075" y="1576388"/>
              <a:ext cx="1652587" cy="300038"/>
            </a:xfrm>
            <a:prstGeom prst="rect">
              <a:avLst/>
            </a:prstGeom>
            <a:noFill/>
            <a:ln w="9525">
              <a:noFill/>
              <a:miter lim="800000"/>
              <a:headEnd/>
              <a:tailEnd/>
            </a:ln>
            <a:effectLst/>
          </p:spPr>
          <p:txBody>
            <a:bodyPr lIns="86005" tIns="43002" rIns="86005" bIns="43002" anchor="ctr"/>
            <a:lstStyle/>
            <a:p>
              <a:pPr algn="ctr" defTabSz="860085">
                <a:defRPr/>
              </a:pPr>
              <a:r>
                <a:rPr lang="en-AU" sz="1129" kern="0" dirty="0">
                  <a:solidFill>
                    <a:srgbClr val="FFFFFF"/>
                  </a:solidFill>
                  <a:latin typeface="+mn-lt"/>
                  <a:ea typeface="+mj-ea"/>
                  <a:cs typeface="+mj-cs"/>
                </a:rPr>
                <a:t>Percent Remaining</a:t>
              </a:r>
            </a:p>
            <a:p>
              <a:pPr algn="ctr" defTabSz="860085">
                <a:defRPr/>
              </a:pPr>
              <a:r>
                <a:rPr lang="en-AU" sz="1129" kern="0" dirty="0">
                  <a:solidFill>
                    <a:srgbClr val="FFFFFF"/>
                  </a:solidFill>
                  <a:latin typeface="+mn-lt"/>
                  <a:ea typeface="+mj-ea"/>
                  <a:cs typeface="+mj-cs"/>
                </a:rPr>
                <a:t>Non-Pregnant</a:t>
              </a:r>
            </a:p>
          </p:txBody>
        </p:sp>
        <p:sp>
          <p:nvSpPr>
            <p:cNvPr id="35" name="Title 1">
              <a:extLst>
                <a:ext uri="{FF2B5EF4-FFF2-40B4-BE49-F238E27FC236}">
                  <a16:creationId xmlns:a16="http://schemas.microsoft.com/office/drawing/2014/main" id="{01387568-5997-B881-20B6-A9C459BBB0B6}"/>
                </a:ext>
              </a:extLst>
            </p:cNvPr>
            <p:cNvSpPr txBox="1">
              <a:spLocks/>
            </p:cNvSpPr>
            <p:nvPr/>
          </p:nvSpPr>
          <p:spPr bwMode="auto">
            <a:xfrm>
              <a:off x="3476625" y="2027238"/>
              <a:ext cx="2867025" cy="301625"/>
            </a:xfrm>
            <a:prstGeom prst="rect">
              <a:avLst/>
            </a:prstGeom>
            <a:noFill/>
            <a:ln w="9525">
              <a:noFill/>
              <a:miter lim="800000"/>
              <a:headEnd/>
              <a:tailEnd/>
            </a:ln>
            <a:effectLst/>
          </p:spPr>
          <p:txBody>
            <a:bodyPr lIns="86005" tIns="43002" rIns="86005" bIns="43002" anchor="ctr"/>
            <a:lstStyle/>
            <a:p>
              <a:pPr defTabSz="860085">
                <a:defRPr/>
              </a:pPr>
              <a:r>
                <a:rPr lang="en-AU" sz="1317" kern="0" dirty="0">
                  <a:solidFill>
                    <a:srgbClr val="FFFFFF"/>
                  </a:solidFill>
                  <a:latin typeface="+mn-lt"/>
                  <a:ea typeface="+mj-ea"/>
                  <a:cs typeface="+mj-cs"/>
                </a:rPr>
                <a:t>Iodine to </a:t>
              </a:r>
              <a:r>
                <a:rPr lang="en-AU" sz="1317" kern="0" dirty="0" err="1">
                  <a:solidFill>
                    <a:srgbClr val="FFFFFF"/>
                  </a:solidFill>
                  <a:latin typeface="+mn-lt"/>
                  <a:ea typeface="+mj-ea"/>
                  <a:cs typeface="+mj-cs"/>
                </a:rPr>
                <a:t>Creatine</a:t>
              </a:r>
              <a:r>
                <a:rPr lang="en-AU" sz="1317" kern="0" dirty="0">
                  <a:solidFill>
                    <a:srgbClr val="FFFFFF"/>
                  </a:solidFill>
                  <a:latin typeface="+mn-lt"/>
                  <a:ea typeface="+mj-ea"/>
                  <a:cs typeface="+mj-cs"/>
                </a:rPr>
                <a:t> Ratio &lt;50mg/g</a:t>
              </a:r>
            </a:p>
          </p:txBody>
        </p:sp>
        <p:sp>
          <p:nvSpPr>
            <p:cNvPr id="36" name="Title 1">
              <a:extLst>
                <a:ext uri="{FF2B5EF4-FFF2-40B4-BE49-F238E27FC236}">
                  <a16:creationId xmlns:a16="http://schemas.microsoft.com/office/drawing/2014/main" id="{88C3285A-99A8-8A89-5392-D5F7CF5791E8}"/>
                </a:ext>
              </a:extLst>
            </p:cNvPr>
            <p:cNvSpPr txBox="1">
              <a:spLocks/>
            </p:cNvSpPr>
            <p:nvPr/>
          </p:nvSpPr>
          <p:spPr bwMode="auto">
            <a:xfrm>
              <a:off x="3476625" y="2273301"/>
              <a:ext cx="3860801" cy="300037"/>
            </a:xfrm>
            <a:prstGeom prst="rect">
              <a:avLst/>
            </a:prstGeom>
            <a:noFill/>
            <a:ln w="9525">
              <a:noFill/>
              <a:miter lim="800000"/>
              <a:headEnd/>
              <a:tailEnd/>
            </a:ln>
            <a:effectLst/>
          </p:spPr>
          <p:txBody>
            <a:bodyPr lIns="86005" tIns="43002" rIns="86005" bIns="43002" anchor="ctr"/>
            <a:lstStyle/>
            <a:p>
              <a:pPr defTabSz="860085">
                <a:defRPr/>
              </a:pPr>
              <a:r>
                <a:rPr lang="en-AU" sz="1317" kern="0" dirty="0">
                  <a:solidFill>
                    <a:srgbClr val="FFFFFF"/>
                  </a:solidFill>
                  <a:latin typeface="+mn-lt"/>
                  <a:ea typeface="+mj-ea"/>
                  <a:cs typeface="+mj-cs"/>
                </a:rPr>
                <a:t>50 mg/</a:t>
              </a:r>
              <a:r>
                <a:rPr lang="en-AU" sz="1317" kern="0" dirty="0" err="1">
                  <a:solidFill>
                    <a:srgbClr val="FFFFFF"/>
                  </a:solidFill>
                  <a:latin typeface="+mn-lt"/>
                  <a:ea typeface="+mj-ea"/>
                  <a:cs typeface="+mj-cs"/>
                </a:rPr>
                <a:t>g</a:t>
              </a:r>
              <a:r>
                <a:rPr lang="en-AU" sz="1317" kern="0" dirty="0">
                  <a:solidFill>
                    <a:srgbClr val="FFFFFF"/>
                  </a:solidFill>
                  <a:latin typeface="+mn-lt"/>
                  <a:ea typeface="+mj-ea"/>
                  <a:cs typeface="+mj-cs"/>
                </a:rPr>
                <a:t> &lt;= Iodine to </a:t>
              </a:r>
              <a:r>
                <a:rPr lang="en-AU" sz="1317" kern="0" dirty="0" err="1">
                  <a:solidFill>
                    <a:srgbClr val="FFFFFF"/>
                  </a:solidFill>
                  <a:latin typeface="+mn-lt"/>
                  <a:ea typeface="+mj-ea"/>
                  <a:cs typeface="+mj-cs"/>
                </a:rPr>
                <a:t>Creatine</a:t>
              </a:r>
              <a:r>
                <a:rPr lang="en-AU" sz="1317" kern="0" dirty="0">
                  <a:solidFill>
                    <a:srgbClr val="FFFFFF"/>
                  </a:solidFill>
                  <a:latin typeface="+mn-lt"/>
                  <a:ea typeface="+mj-ea"/>
                  <a:cs typeface="+mj-cs"/>
                </a:rPr>
                <a:t> Ratio &lt; 100 mg/</a:t>
              </a:r>
              <a:r>
                <a:rPr lang="en-AU" sz="1317" kern="0" dirty="0" err="1">
                  <a:solidFill>
                    <a:srgbClr val="FFFFFF"/>
                  </a:solidFill>
                  <a:latin typeface="+mn-lt"/>
                  <a:ea typeface="+mj-ea"/>
                  <a:cs typeface="+mj-cs"/>
                </a:rPr>
                <a:t>g</a:t>
              </a:r>
              <a:endParaRPr lang="en-AU" sz="1317" kern="0" dirty="0">
                <a:solidFill>
                  <a:srgbClr val="FFFFFF"/>
                </a:solidFill>
                <a:latin typeface="+mn-lt"/>
                <a:ea typeface="+mj-ea"/>
                <a:cs typeface="+mj-cs"/>
              </a:endParaRPr>
            </a:p>
          </p:txBody>
        </p:sp>
        <p:sp>
          <p:nvSpPr>
            <p:cNvPr id="39" name="Title 1">
              <a:extLst>
                <a:ext uri="{FF2B5EF4-FFF2-40B4-BE49-F238E27FC236}">
                  <a16:creationId xmlns:a16="http://schemas.microsoft.com/office/drawing/2014/main" id="{871DAAD7-F75A-8034-E622-650769A6F1D6}"/>
                </a:ext>
              </a:extLst>
            </p:cNvPr>
            <p:cNvSpPr txBox="1">
              <a:spLocks/>
            </p:cNvSpPr>
            <p:nvPr/>
          </p:nvSpPr>
          <p:spPr bwMode="auto">
            <a:xfrm>
              <a:off x="3476625" y="2505076"/>
              <a:ext cx="3087687" cy="301625"/>
            </a:xfrm>
            <a:prstGeom prst="rect">
              <a:avLst/>
            </a:prstGeom>
            <a:noFill/>
            <a:ln w="9525">
              <a:noFill/>
              <a:miter lim="800000"/>
              <a:headEnd/>
              <a:tailEnd/>
            </a:ln>
            <a:effectLst/>
          </p:spPr>
          <p:txBody>
            <a:bodyPr lIns="86005" tIns="43002" rIns="86005" bIns="43002" anchor="ctr"/>
            <a:lstStyle/>
            <a:p>
              <a:pPr defTabSz="860085">
                <a:defRPr/>
              </a:pPr>
              <a:r>
                <a:rPr lang="en-AU" sz="1317" kern="0" dirty="0">
                  <a:solidFill>
                    <a:srgbClr val="FFFFFF"/>
                  </a:solidFill>
                  <a:latin typeface="+mn-lt"/>
                  <a:ea typeface="+mj-ea"/>
                  <a:cs typeface="+mj-cs"/>
                </a:rPr>
                <a:t>Iodine to </a:t>
              </a:r>
              <a:r>
                <a:rPr lang="en-AU" sz="1317" kern="0" dirty="0" err="1">
                  <a:solidFill>
                    <a:srgbClr val="FFFFFF"/>
                  </a:solidFill>
                  <a:latin typeface="+mn-lt"/>
                  <a:ea typeface="+mj-ea"/>
                  <a:cs typeface="+mj-cs"/>
                </a:rPr>
                <a:t>Creatine</a:t>
              </a:r>
              <a:r>
                <a:rPr lang="en-AU" sz="1317" kern="0" dirty="0">
                  <a:solidFill>
                    <a:srgbClr val="FFFFFF"/>
                  </a:solidFill>
                  <a:latin typeface="+mn-lt"/>
                  <a:ea typeface="+mj-ea"/>
                  <a:cs typeface="+mj-cs"/>
                </a:rPr>
                <a:t> Ratio &gt;= 100mg/g</a:t>
              </a:r>
            </a:p>
          </p:txBody>
        </p:sp>
      </p:grpSp>
      <p:sp>
        <p:nvSpPr>
          <p:cNvPr id="38" name="Title 1">
            <a:extLst>
              <a:ext uri="{FF2B5EF4-FFF2-40B4-BE49-F238E27FC236}">
                <a16:creationId xmlns:a16="http://schemas.microsoft.com/office/drawing/2014/main" id="{0FAAB345-D2BA-A8B9-FFAD-FEB3AD2F282F}"/>
              </a:ext>
            </a:extLst>
          </p:cNvPr>
          <p:cNvSpPr txBox="1">
            <a:spLocks/>
          </p:cNvSpPr>
          <p:nvPr/>
        </p:nvSpPr>
        <p:spPr bwMode="auto">
          <a:xfrm>
            <a:off x="627063" y="1158875"/>
            <a:ext cx="6134100" cy="690563"/>
          </a:xfrm>
          <a:prstGeom prst="rect">
            <a:avLst/>
          </a:prstGeom>
          <a:noFill/>
          <a:ln w="9525">
            <a:noFill/>
            <a:miter lim="800000"/>
            <a:headEnd/>
            <a:tailEnd/>
          </a:ln>
          <a:effectLst/>
        </p:spPr>
        <p:txBody>
          <a:bodyPr lIns="86005" tIns="43002" rIns="86005" bIns="43002" anchor="ctr"/>
          <a:lstStyle>
            <a:lvl1pPr algn="l" rtl="0" eaLnBrk="0" fontAlgn="base" hangingPunct="0">
              <a:spcBef>
                <a:spcPct val="0"/>
              </a:spcBef>
              <a:spcAft>
                <a:spcPct val="0"/>
              </a:spcAft>
              <a:defRPr sz="2800" b="1">
                <a:solidFill>
                  <a:srgbClr val="FFFF00"/>
                </a:solidFill>
                <a:latin typeface="+mn-lt"/>
                <a:ea typeface="+mj-ea"/>
                <a:cs typeface="+mj-cs"/>
              </a:defRPr>
            </a:lvl1pPr>
            <a:lvl2pPr algn="l" rtl="0" eaLnBrk="0" fontAlgn="base" hangingPunct="0">
              <a:spcBef>
                <a:spcPct val="0"/>
              </a:spcBef>
              <a:spcAft>
                <a:spcPct val="0"/>
              </a:spcAft>
              <a:defRPr sz="3600" b="1">
                <a:solidFill>
                  <a:schemeClr val="bg1"/>
                </a:solidFill>
                <a:latin typeface="Trebuchet MS" pitchFamily="34" charset="0"/>
              </a:defRPr>
            </a:lvl2pPr>
            <a:lvl3pPr algn="l" rtl="0" eaLnBrk="0" fontAlgn="base" hangingPunct="0">
              <a:spcBef>
                <a:spcPct val="0"/>
              </a:spcBef>
              <a:spcAft>
                <a:spcPct val="0"/>
              </a:spcAft>
              <a:defRPr sz="3600" b="1">
                <a:solidFill>
                  <a:schemeClr val="bg1"/>
                </a:solidFill>
                <a:latin typeface="Trebuchet MS" pitchFamily="34" charset="0"/>
              </a:defRPr>
            </a:lvl3pPr>
            <a:lvl4pPr algn="l" rtl="0" eaLnBrk="0" fontAlgn="base" hangingPunct="0">
              <a:spcBef>
                <a:spcPct val="0"/>
              </a:spcBef>
              <a:spcAft>
                <a:spcPct val="0"/>
              </a:spcAft>
              <a:defRPr sz="3600" b="1">
                <a:solidFill>
                  <a:schemeClr val="bg1"/>
                </a:solidFill>
                <a:latin typeface="Trebuchet MS" pitchFamily="34" charset="0"/>
              </a:defRPr>
            </a:lvl4pPr>
            <a:lvl5pPr algn="l" rtl="0" eaLnBrk="0" fontAlgn="base" hangingPunct="0">
              <a:spcBef>
                <a:spcPct val="0"/>
              </a:spcBef>
              <a:spcAft>
                <a:spcPct val="0"/>
              </a:spcAft>
              <a:defRPr sz="3600" b="1">
                <a:solidFill>
                  <a:schemeClr val="bg1"/>
                </a:solidFill>
                <a:latin typeface="Trebuchet MS" pitchFamily="34" charset="0"/>
              </a:defRPr>
            </a:lvl5pPr>
            <a:lvl6pPr marL="457200" algn="l" rtl="0" fontAlgn="base">
              <a:spcBef>
                <a:spcPct val="0"/>
              </a:spcBef>
              <a:spcAft>
                <a:spcPct val="0"/>
              </a:spcAft>
              <a:defRPr sz="3600" b="1">
                <a:solidFill>
                  <a:schemeClr val="bg1"/>
                </a:solidFill>
                <a:latin typeface="Trebuchet MS" pitchFamily="34" charset="0"/>
              </a:defRPr>
            </a:lvl6pPr>
            <a:lvl7pPr marL="914400" algn="l" rtl="0" fontAlgn="base">
              <a:spcBef>
                <a:spcPct val="0"/>
              </a:spcBef>
              <a:spcAft>
                <a:spcPct val="0"/>
              </a:spcAft>
              <a:defRPr sz="3600" b="1">
                <a:solidFill>
                  <a:schemeClr val="bg1"/>
                </a:solidFill>
                <a:latin typeface="Trebuchet MS" pitchFamily="34" charset="0"/>
              </a:defRPr>
            </a:lvl7pPr>
            <a:lvl8pPr marL="1371600" algn="l" rtl="0" fontAlgn="base">
              <a:spcBef>
                <a:spcPct val="0"/>
              </a:spcBef>
              <a:spcAft>
                <a:spcPct val="0"/>
              </a:spcAft>
              <a:defRPr sz="3600" b="1">
                <a:solidFill>
                  <a:schemeClr val="bg1"/>
                </a:solidFill>
                <a:latin typeface="Trebuchet MS" pitchFamily="34" charset="0"/>
              </a:defRPr>
            </a:lvl8pPr>
            <a:lvl9pPr marL="1828800" algn="l" rtl="0" fontAlgn="base">
              <a:spcBef>
                <a:spcPct val="0"/>
              </a:spcBef>
              <a:spcAft>
                <a:spcPct val="0"/>
              </a:spcAft>
              <a:defRPr sz="3600" b="1">
                <a:solidFill>
                  <a:schemeClr val="bg1"/>
                </a:solidFill>
                <a:latin typeface="Trebuchet MS" pitchFamily="34" charset="0"/>
              </a:defRPr>
            </a:lvl9pPr>
          </a:lstStyle>
          <a:p>
            <a:pPr>
              <a:defRPr/>
            </a:pPr>
            <a:r>
              <a:rPr lang="en-AU" sz="1693" b="0" kern="0" dirty="0">
                <a:solidFill>
                  <a:srgbClr val="FFFFFF"/>
                </a:solidFill>
              </a:rPr>
              <a:t>Women who are iodine deficient are 46% less likely to get pregnant over each menstrual cycle compared to women who have sufficient iodine</a:t>
            </a:r>
            <a:br>
              <a:rPr lang="en-AU" sz="1693" b="0" kern="0" dirty="0">
                <a:solidFill>
                  <a:srgbClr val="FFFFFF"/>
                </a:solidFill>
              </a:rPr>
            </a:br>
            <a:endParaRPr lang="en-AU" sz="1693" b="0" kern="0" dirty="0">
              <a:solidFill>
                <a:srgbClr val="FFFFFF"/>
              </a:solidFill>
            </a:endParaRPr>
          </a:p>
        </p:txBody>
      </p:sp>
      <p:sp>
        <p:nvSpPr>
          <p:cNvPr id="40" name="Rectangle 39">
            <a:extLst>
              <a:ext uri="{FF2B5EF4-FFF2-40B4-BE49-F238E27FC236}">
                <a16:creationId xmlns:a16="http://schemas.microsoft.com/office/drawing/2014/main" id="{127D446C-099B-EC34-75BB-DF9BF45D7603}"/>
              </a:ext>
            </a:extLst>
          </p:cNvPr>
          <p:cNvSpPr/>
          <p:nvPr/>
        </p:nvSpPr>
        <p:spPr>
          <a:xfrm>
            <a:off x="2895946" y="1523279"/>
            <a:ext cx="3122469" cy="266700"/>
          </a:xfrm>
          <a:prstGeom prst="rect">
            <a:avLst/>
          </a:prstGeom>
        </p:spPr>
        <p:txBody>
          <a:bodyPr wrap="square">
            <a:spAutoFit/>
          </a:bodyPr>
          <a:lstStyle/>
          <a:p>
            <a:pPr>
              <a:defRPr/>
            </a:pPr>
            <a:r>
              <a:rPr lang="en-AU" sz="1129" dirty="0">
                <a:solidFill>
                  <a:srgbClr val="FFFFFF"/>
                </a:solidFill>
                <a:latin typeface="+mn-lt"/>
              </a:rPr>
              <a:t>Mills et al, Hum Reproduction, March 2018</a:t>
            </a:r>
          </a:p>
        </p:txBody>
      </p:sp>
    </p:spTree>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6">
            <a:extLst>
              <a:ext uri="{FF2B5EF4-FFF2-40B4-BE49-F238E27FC236}">
                <a16:creationId xmlns:a16="http://schemas.microsoft.com/office/drawing/2014/main" id="{8F31B1EA-C0A6-6EBA-12FA-4EE9A5A7FFF1}"/>
              </a:ext>
            </a:extLst>
          </p:cNvPr>
          <p:cNvSpPr txBox="1">
            <a:spLocks noChangeArrowheads="1"/>
          </p:cNvSpPr>
          <p:nvPr/>
        </p:nvSpPr>
        <p:spPr bwMode="auto">
          <a:xfrm>
            <a:off x="641350" y="953747"/>
            <a:ext cx="6091223" cy="5355312"/>
          </a:xfrm>
          <a:prstGeom prst="rect">
            <a:avLst/>
          </a:prstGeom>
          <a:noFill/>
          <a:ln>
            <a:noFill/>
          </a:ln>
          <a:effectLst/>
        </p:spPr>
        <p:txBody>
          <a:bodyPr wrap="square">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eaLnBrk="1" hangingPunct="1">
              <a:spcBef>
                <a:spcPct val="0"/>
              </a:spcBef>
              <a:buFontTx/>
              <a:buNone/>
              <a:defRPr/>
            </a:pPr>
            <a:endParaRPr lang="en-AU" altLang="en-US" sz="1800" dirty="0">
              <a:solidFill>
                <a:srgbClr val="FFFFFF"/>
              </a:solidFill>
              <a:latin typeface="Calibri" panose="020F0502020204030204" pitchFamily="34" charset="0"/>
              <a:cs typeface="Calibri" panose="020F0502020204030204" pitchFamily="34" charset="0"/>
            </a:endParaRPr>
          </a:p>
          <a:p>
            <a:pPr eaLnBrk="1" hangingPunct="1">
              <a:spcBef>
                <a:spcPct val="0"/>
              </a:spcBef>
              <a:buFontTx/>
              <a:buNone/>
              <a:defRPr/>
            </a:pPr>
            <a:r>
              <a:rPr lang="en-AU" altLang="en-US" sz="1800" b="1" dirty="0">
                <a:solidFill>
                  <a:srgbClr val="FFFFFF"/>
                </a:solidFill>
                <a:latin typeface="Calibri" panose="020F0502020204030204" pitchFamily="34" charset="0"/>
                <a:cs typeface="Calibri" panose="020F0502020204030204" pitchFamily="34" charset="0"/>
              </a:rPr>
              <a:t>Iodine deficiency in pregnancy is the commonest cause of mental retardation in the world</a:t>
            </a:r>
            <a:r>
              <a:rPr lang="en-AU" altLang="en-US" sz="1800" dirty="0">
                <a:solidFill>
                  <a:srgbClr val="FFFFFF"/>
                </a:solidFill>
                <a:latin typeface="Calibri" panose="020F0502020204030204" pitchFamily="34" charset="0"/>
                <a:cs typeface="Calibri" panose="020F0502020204030204" pitchFamily="34" charset="0"/>
              </a:rPr>
              <a:t>. </a:t>
            </a:r>
            <a:r>
              <a:rPr lang="en-AU" altLang="en-US" sz="1800" b="1" dirty="0">
                <a:solidFill>
                  <a:srgbClr val="FFFFFF"/>
                </a:solidFill>
                <a:latin typeface="Calibri" panose="020F0502020204030204" pitchFamily="34" charset="0"/>
                <a:cs typeface="Calibri" panose="020F0502020204030204" pitchFamily="34" charset="0"/>
              </a:rPr>
              <a:t>Severe deficiency causes cretinism.</a:t>
            </a:r>
          </a:p>
          <a:p>
            <a:pPr eaLnBrk="1" hangingPunct="1">
              <a:spcBef>
                <a:spcPct val="0"/>
              </a:spcBef>
              <a:buFontTx/>
              <a:buNone/>
              <a:defRPr/>
            </a:pPr>
            <a:endParaRPr lang="en-AU" altLang="en-US" sz="1800" dirty="0">
              <a:solidFill>
                <a:srgbClr val="FFFFFF"/>
              </a:solidFill>
              <a:latin typeface="Calibri" panose="020F0502020204030204" pitchFamily="34" charset="0"/>
              <a:cs typeface="Calibri" panose="020F0502020204030204" pitchFamily="34" charset="0"/>
            </a:endParaRPr>
          </a:p>
          <a:p>
            <a:pPr eaLnBrk="1" hangingPunct="1">
              <a:spcBef>
                <a:spcPct val="0"/>
              </a:spcBef>
              <a:buFontTx/>
              <a:buNone/>
              <a:defRPr/>
            </a:pPr>
            <a:r>
              <a:rPr lang="en-AU" altLang="en-US" sz="1800" b="1" dirty="0">
                <a:solidFill>
                  <a:srgbClr val="FFFFFF"/>
                </a:solidFill>
                <a:latin typeface="Calibri" panose="020F0502020204030204" pitchFamily="34" charset="0"/>
                <a:cs typeface="Calibri" panose="020F0502020204030204" pitchFamily="34" charset="0"/>
              </a:rPr>
              <a:t>Milder deficiencies are associated with an irreversible decrease in the child’s IQ of 10 to 15 points. </a:t>
            </a:r>
          </a:p>
          <a:p>
            <a:pPr eaLnBrk="1" hangingPunct="1">
              <a:spcBef>
                <a:spcPct val="0"/>
              </a:spcBef>
              <a:buFontTx/>
              <a:buNone/>
              <a:defRPr/>
            </a:pPr>
            <a:endParaRPr lang="en-AU" altLang="en-US" sz="1800" dirty="0">
              <a:solidFill>
                <a:srgbClr val="FFFFFF"/>
              </a:solidFill>
              <a:latin typeface="Calibri" panose="020F0502020204030204" pitchFamily="34" charset="0"/>
              <a:cs typeface="Calibri" panose="020F0502020204030204" pitchFamily="34" charset="0"/>
            </a:endParaRPr>
          </a:p>
          <a:p>
            <a:pPr eaLnBrk="1" hangingPunct="1">
              <a:spcBef>
                <a:spcPct val="0"/>
              </a:spcBef>
              <a:buFontTx/>
              <a:buNone/>
              <a:defRPr/>
            </a:pPr>
            <a:r>
              <a:rPr lang="en-AU" altLang="en-US" sz="1800" dirty="0">
                <a:solidFill>
                  <a:srgbClr val="FFFFFF"/>
                </a:solidFill>
                <a:latin typeface="Calibri" panose="020F0502020204030204" pitchFamily="34" charset="0"/>
                <a:cs typeface="Calibri" panose="020F0502020204030204" pitchFamily="34" charset="0"/>
              </a:rPr>
              <a:t>It is also linked to autism.</a:t>
            </a:r>
          </a:p>
          <a:p>
            <a:pPr eaLnBrk="1" hangingPunct="1">
              <a:spcBef>
                <a:spcPct val="0"/>
              </a:spcBef>
              <a:buFontTx/>
              <a:buNone/>
              <a:defRPr/>
            </a:pPr>
            <a:endParaRPr lang="en-AU" altLang="en-US" sz="1800" dirty="0">
              <a:solidFill>
                <a:srgbClr val="FFFFFF"/>
              </a:solidFill>
              <a:latin typeface="Calibri" panose="020F0502020204030204" pitchFamily="34" charset="0"/>
              <a:cs typeface="Calibri" panose="020F0502020204030204" pitchFamily="34" charset="0"/>
            </a:endParaRPr>
          </a:p>
          <a:p>
            <a:pPr eaLnBrk="1" hangingPunct="1">
              <a:spcBef>
                <a:spcPct val="0"/>
              </a:spcBef>
              <a:buNone/>
              <a:defRPr/>
            </a:pPr>
            <a:r>
              <a:rPr lang="en-AU" altLang="en-US" sz="1800" dirty="0">
                <a:solidFill>
                  <a:srgbClr val="FFFFFF"/>
                </a:solidFill>
                <a:latin typeface="Calibri" panose="020F0502020204030204" pitchFamily="34" charset="0"/>
                <a:cs typeface="Calibri" panose="020F0502020204030204" pitchFamily="34" charset="0"/>
              </a:rPr>
              <a:t>Iodine deficiency not only causes infertility but increases the risk of miscarriage and pregnancy complications, including stillbirth.</a:t>
            </a:r>
          </a:p>
          <a:p>
            <a:pPr eaLnBrk="1" hangingPunct="1">
              <a:spcBef>
                <a:spcPct val="0"/>
              </a:spcBef>
              <a:buFontTx/>
              <a:buNone/>
              <a:defRPr/>
            </a:pPr>
            <a:endParaRPr lang="en-AU" altLang="en-US" sz="1800" dirty="0">
              <a:solidFill>
                <a:srgbClr val="FFFFFF"/>
              </a:solidFill>
              <a:latin typeface="Calibri" panose="020F0502020204030204" pitchFamily="34" charset="0"/>
              <a:cs typeface="Calibri" panose="020F0502020204030204" pitchFamily="34" charset="0"/>
            </a:endParaRPr>
          </a:p>
          <a:p>
            <a:pPr eaLnBrk="1" hangingPunct="1">
              <a:spcBef>
                <a:spcPct val="0"/>
              </a:spcBef>
              <a:buFontTx/>
              <a:buNone/>
              <a:defRPr/>
            </a:pPr>
            <a:r>
              <a:rPr lang="en-AU" altLang="en-US" sz="1800" dirty="0">
                <a:solidFill>
                  <a:srgbClr val="FFFFFF"/>
                </a:solidFill>
                <a:latin typeface="Calibri" panose="020F0502020204030204" pitchFamily="34" charset="0"/>
                <a:cs typeface="Calibri" panose="020F0502020204030204" pitchFamily="34" charset="0"/>
              </a:rPr>
              <a:t>57% of women seen at Fertility First are found to be iodine deficient at their first appointment. </a:t>
            </a:r>
          </a:p>
          <a:p>
            <a:pPr eaLnBrk="1" hangingPunct="1">
              <a:spcBef>
                <a:spcPct val="0"/>
              </a:spcBef>
              <a:buFontTx/>
              <a:buNone/>
              <a:defRPr/>
            </a:pPr>
            <a:endParaRPr lang="en-AU" altLang="en-US" sz="1800" dirty="0">
              <a:solidFill>
                <a:srgbClr val="FFFFFF"/>
              </a:solidFill>
              <a:latin typeface="Calibri" panose="020F0502020204030204" pitchFamily="34" charset="0"/>
              <a:cs typeface="Calibri" panose="020F0502020204030204" pitchFamily="34" charset="0"/>
            </a:endParaRPr>
          </a:p>
          <a:p>
            <a:pPr eaLnBrk="1" hangingPunct="1">
              <a:spcBef>
                <a:spcPct val="0"/>
              </a:spcBef>
              <a:buFontTx/>
              <a:buNone/>
              <a:defRPr/>
            </a:pPr>
            <a:r>
              <a:rPr lang="en-AU" altLang="en-US" sz="1800" dirty="0">
                <a:solidFill>
                  <a:srgbClr val="FFFFFF"/>
                </a:solidFill>
                <a:latin typeface="Calibri" panose="020F0502020204030204" pitchFamily="34" charset="0"/>
                <a:cs typeface="Calibri" panose="020F0502020204030204" pitchFamily="34" charset="0"/>
              </a:rPr>
              <a:t>Iodine is found in iodised salt, milk, dairy products and white fish.</a:t>
            </a:r>
          </a:p>
        </p:txBody>
      </p:sp>
      <p:sp>
        <p:nvSpPr>
          <p:cNvPr id="38917" name="Rectangle 5">
            <a:extLst>
              <a:ext uri="{FF2B5EF4-FFF2-40B4-BE49-F238E27FC236}">
                <a16:creationId xmlns:a16="http://schemas.microsoft.com/office/drawing/2014/main" id="{FCF061C6-5884-FD40-8808-D15CF91D32F9}"/>
              </a:ext>
            </a:extLst>
          </p:cNvPr>
          <p:cNvSpPr>
            <a:spLocks noChangeArrowheads="1"/>
          </p:cNvSpPr>
          <p:nvPr/>
        </p:nvSpPr>
        <p:spPr bwMode="auto">
          <a:xfrm>
            <a:off x="641350" y="6053138"/>
            <a:ext cx="1128713" cy="222250"/>
          </a:xfrm>
          <a:prstGeom prst="rect">
            <a:avLst/>
          </a:prstGeom>
          <a:noFill/>
          <a:ln>
            <a:noFill/>
          </a:ln>
          <a:effectLst/>
        </p:spPr>
        <p:txBody>
          <a:bodyPr wrap="none">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eaLnBrk="1" hangingPunct="1">
              <a:spcBef>
                <a:spcPct val="0"/>
              </a:spcBef>
              <a:buFontTx/>
              <a:buNone/>
              <a:defRPr/>
            </a:pPr>
            <a:r>
              <a:rPr lang="en-US" altLang="en-US" sz="847">
                <a:latin typeface="Verdana" panose="020B0604030504040204" pitchFamily="34" charset="0"/>
              </a:rPr>
              <a:t>Allen et al., 2006</a:t>
            </a:r>
          </a:p>
        </p:txBody>
      </p:sp>
      <p:sp>
        <p:nvSpPr>
          <p:cNvPr id="8" name="Title 1">
            <a:extLst>
              <a:ext uri="{FF2B5EF4-FFF2-40B4-BE49-F238E27FC236}">
                <a16:creationId xmlns:a16="http://schemas.microsoft.com/office/drawing/2014/main" id="{033EF72F-18FC-45F8-975B-7296C84D1E65}"/>
              </a:ext>
            </a:extLst>
          </p:cNvPr>
          <p:cNvSpPr txBox="1">
            <a:spLocks noChangeArrowheads="1"/>
          </p:cNvSpPr>
          <p:nvPr/>
        </p:nvSpPr>
        <p:spPr>
          <a:xfrm>
            <a:off x="612775" y="345758"/>
            <a:ext cx="6148388" cy="876556"/>
          </a:xfrm>
          <a:prstGeom prst="rect">
            <a:avLst/>
          </a:prstGeom>
        </p:spPr>
        <p:txBody>
          <a:bodyPr/>
          <a:lstStyle>
            <a:lvl1pPr algn="l" rtl="0" eaLnBrk="0" fontAlgn="base" hangingPunct="0">
              <a:spcBef>
                <a:spcPct val="0"/>
              </a:spcBef>
              <a:spcAft>
                <a:spcPct val="0"/>
              </a:spcAft>
              <a:defRPr sz="2800" b="1">
                <a:solidFill>
                  <a:srgbClr val="FFFF00"/>
                </a:solidFill>
                <a:latin typeface="+mn-lt"/>
                <a:ea typeface="+mj-ea"/>
                <a:cs typeface="+mj-cs"/>
              </a:defRPr>
            </a:lvl1pPr>
            <a:lvl2pPr algn="l" rtl="0" eaLnBrk="0" fontAlgn="base" hangingPunct="0">
              <a:spcBef>
                <a:spcPct val="0"/>
              </a:spcBef>
              <a:spcAft>
                <a:spcPct val="0"/>
              </a:spcAft>
              <a:defRPr sz="3600" b="1">
                <a:solidFill>
                  <a:schemeClr val="bg1"/>
                </a:solidFill>
                <a:latin typeface="Trebuchet MS" pitchFamily="34" charset="0"/>
              </a:defRPr>
            </a:lvl2pPr>
            <a:lvl3pPr algn="l" rtl="0" eaLnBrk="0" fontAlgn="base" hangingPunct="0">
              <a:spcBef>
                <a:spcPct val="0"/>
              </a:spcBef>
              <a:spcAft>
                <a:spcPct val="0"/>
              </a:spcAft>
              <a:defRPr sz="3600" b="1">
                <a:solidFill>
                  <a:schemeClr val="bg1"/>
                </a:solidFill>
                <a:latin typeface="Trebuchet MS" pitchFamily="34" charset="0"/>
              </a:defRPr>
            </a:lvl3pPr>
            <a:lvl4pPr algn="l" rtl="0" eaLnBrk="0" fontAlgn="base" hangingPunct="0">
              <a:spcBef>
                <a:spcPct val="0"/>
              </a:spcBef>
              <a:spcAft>
                <a:spcPct val="0"/>
              </a:spcAft>
              <a:defRPr sz="3600" b="1">
                <a:solidFill>
                  <a:schemeClr val="bg1"/>
                </a:solidFill>
                <a:latin typeface="Trebuchet MS" pitchFamily="34" charset="0"/>
              </a:defRPr>
            </a:lvl4pPr>
            <a:lvl5pPr algn="l" rtl="0" eaLnBrk="0" fontAlgn="base" hangingPunct="0">
              <a:spcBef>
                <a:spcPct val="0"/>
              </a:spcBef>
              <a:spcAft>
                <a:spcPct val="0"/>
              </a:spcAft>
              <a:defRPr sz="3600" b="1">
                <a:solidFill>
                  <a:schemeClr val="bg1"/>
                </a:solidFill>
                <a:latin typeface="Trebuchet MS" pitchFamily="34" charset="0"/>
              </a:defRPr>
            </a:lvl5pPr>
            <a:lvl6pPr marL="457200" algn="l" rtl="0" fontAlgn="base">
              <a:spcBef>
                <a:spcPct val="0"/>
              </a:spcBef>
              <a:spcAft>
                <a:spcPct val="0"/>
              </a:spcAft>
              <a:defRPr sz="3600" b="1">
                <a:solidFill>
                  <a:schemeClr val="bg1"/>
                </a:solidFill>
                <a:latin typeface="Trebuchet MS" pitchFamily="34" charset="0"/>
              </a:defRPr>
            </a:lvl6pPr>
            <a:lvl7pPr marL="914400" algn="l" rtl="0" fontAlgn="base">
              <a:spcBef>
                <a:spcPct val="0"/>
              </a:spcBef>
              <a:spcAft>
                <a:spcPct val="0"/>
              </a:spcAft>
              <a:defRPr sz="3600" b="1">
                <a:solidFill>
                  <a:schemeClr val="bg1"/>
                </a:solidFill>
                <a:latin typeface="Trebuchet MS" pitchFamily="34" charset="0"/>
              </a:defRPr>
            </a:lvl7pPr>
            <a:lvl8pPr marL="1371600" algn="l" rtl="0" fontAlgn="base">
              <a:spcBef>
                <a:spcPct val="0"/>
              </a:spcBef>
              <a:spcAft>
                <a:spcPct val="0"/>
              </a:spcAft>
              <a:defRPr sz="3600" b="1">
                <a:solidFill>
                  <a:schemeClr val="bg1"/>
                </a:solidFill>
                <a:latin typeface="Trebuchet MS" pitchFamily="34" charset="0"/>
              </a:defRPr>
            </a:lvl8pPr>
            <a:lvl9pPr marL="1828800" algn="l" rtl="0" fontAlgn="base">
              <a:spcBef>
                <a:spcPct val="0"/>
              </a:spcBef>
              <a:spcAft>
                <a:spcPct val="0"/>
              </a:spcAft>
              <a:defRPr sz="3600" b="1">
                <a:solidFill>
                  <a:schemeClr val="bg1"/>
                </a:solidFill>
                <a:latin typeface="Trebuchet MS" pitchFamily="34" charset="0"/>
              </a:defRPr>
            </a:lvl9pPr>
          </a:lstStyle>
          <a:p>
            <a:pPr>
              <a:defRPr/>
            </a:pPr>
            <a:r>
              <a:rPr lang="en-AU" sz="3200" kern="0" dirty="0"/>
              <a:t>Lifestyle factors – Iodine levels</a:t>
            </a:r>
          </a:p>
        </p:txBody>
      </p:sp>
      <p:pic>
        <p:nvPicPr>
          <p:cNvPr id="3" name="Picture 2" descr="A piece of raw tuna&#10;&#10;AI-generated content may be incorrect.">
            <a:extLst>
              <a:ext uri="{FF2B5EF4-FFF2-40B4-BE49-F238E27FC236}">
                <a16:creationId xmlns:a16="http://schemas.microsoft.com/office/drawing/2014/main" id="{B78E4D7B-9D26-1A7F-4880-A83AAC830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919" y="1343277"/>
            <a:ext cx="1057672" cy="5491258"/>
          </a:xfrm>
          <a:prstGeom prst="rect">
            <a:avLst/>
          </a:prstGeom>
        </p:spPr>
      </p:pic>
    </p:spTree>
  </p:cSld>
  <p:clrMapOvr>
    <a:masterClrMapping/>
  </p:clrMapOvr>
  <p:transition>
    <p:cut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D26E-6ED3-8D2C-1CD2-D764DBE51ECB}"/>
              </a:ext>
            </a:extLst>
          </p:cNvPr>
          <p:cNvSpPr>
            <a:spLocks noGrp="1"/>
          </p:cNvSpPr>
          <p:nvPr>
            <p:ph type="title"/>
          </p:nvPr>
        </p:nvSpPr>
        <p:spPr>
          <a:xfrm>
            <a:off x="623888" y="477838"/>
            <a:ext cx="3163887" cy="577850"/>
          </a:xfrm>
        </p:spPr>
        <p:txBody>
          <a:bodyPr/>
          <a:lstStyle/>
          <a:p>
            <a:pPr>
              <a:defRPr/>
            </a:pPr>
            <a:r>
              <a:rPr lang="en-AU" dirty="0">
                <a:solidFill>
                  <a:srgbClr val="FFFF00"/>
                </a:solidFill>
              </a:rPr>
              <a:t>History</a:t>
            </a:r>
            <a:br>
              <a:rPr lang="en-AU" dirty="0">
                <a:solidFill>
                  <a:srgbClr val="FFFF00"/>
                </a:solidFill>
              </a:rPr>
            </a:br>
            <a:br>
              <a:rPr lang="en-AU" dirty="0">
                <a:solidFill>
                  <a:srgbClr val="FFFF00"/>
                </a:solidFill>
              </a:rPr>
            </a:br>
            <a:br>
              <a:rPr lang="en-AU" dirty="0">
                <a:solidFill>
                  <a:srgbClr val="FFFF00"/>
                </a:solidFill>
              </a:rPr>
            </a:br>
            <a:br>
              <a:rPr lang="en-AU" dirty="0">
                <a:solidFill>
                  <a:srgbClr val="FFFF00"/>
                </a:solidFill>
              </a:rPr>
            </a:br>
            <a:endParaRPr lang="en-AU" dirty="0">
              <a:solidFill>
                <a:srgbClr val="FFFF00"/>
              </a:solidFill>
            </a:endParaRPr>
          </a:p>
        </p:txBody>
      </p:sp>
      <p:sp>
        <p:nvSpPr>
          <p:cNvPr id="8194" name="TextBox 3">
            <a:extLst>
              <a:ext uri="{FF2B5EF4-FFF2-40B4-BE49-F238E27FC236}">
                <a16:creationId xmlns:a16="http://schemas.microsoft.com/office/drawing/2014/main" id="{7507219A-DC08-08D8-1501-C7EF8DFD11E7}"/>
              </a:ext>
            </a:extLst>
          </p:cNvPr>
          <p:cNvSpPr txBox="1">
            <a:spLocks noChangeArrowheads="1"/>
          </p:cNvSpPr>
          <p:nvPr/>
        </p:nvSpPr>
        <p:spPr bwMode="auto">
          <a:xfrm>
            <a:off x="623888" y="1055688"/>
            <a:ext cx="4732337"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AU" altLang="en-US" sz="1800" dirty="0">
                <a:latin typeface="Calibri" panose="020F0502020204030204" pitchFamily="34" charset="0"/>
                <a:cs typeface="Calibri" panose="020F0502020204030204" pitchFamily="34" charset="0"/>
              </a:rPr>
              <a:t>1884 Professor Pancoast of Philadelphia inseminated the wife of a sterile Quaker merchant with the sperm of the “best looking” of his medical students. The wife was chloroformed and never informed at her husband’s request.      Reported 25 years later.</a:t>
            </a:r>
            <a:br>
              <a:rPr lang="en-AU" altLang="en-US" sz="1800" dirty="0">
                <a:latin typeface="Calibri" panose="020F0502020204030204" pitchFamily="34" charset="0"/>
                <a:cs typeface="Calibri" panose="020F0502020204030204" pitchFamily="34" charset="0"/>
              </a:rPr>
            </a:br>
            <a:br>
              <a:rPr lang="en-AU" altLang="en-US" sz="1800" dirty="0">
                <a:latin typeface="Calibri" panose="020F0502020204030204" pitchFamily="34" charset="0"/>
                <a:cs typeface="Calibri" panose="020F0502020204030204" pitchFamily="34" charset="0"/>
              </a:rPr>
            </a:br>
            <a:r>
              <a:rPr lang="en-AU" altLang="en-US" sz="1800" dirty="0">
                <a:latin typeface="Calibri" panose="020F0502020204030204" pitchFamily="34" charset="0"/>
                <a:cs typeface="Calibri" panose="020F0502020204030204" pitchFamily="34" charset="0"/>
              </a:rPr>
              <a:t>1953 The first successful pregnancy using frozen sperm reported</a:t>
            </a:r>
            <a:br>
              <a:rPr lang="en-AU" altLang="en-US" sz="1800" dirty="0">
                <a:latin typeface="Calibri" panose="020F0502020204030204" pitchFamily="34" charset="0"/>
                <a:cs typeface="Calibri" panose="020F0502020204030204" pitchFamily="34" charset="0"/>
              </a:rPr>
            </a:br>
            <a:br>
              <a:rPr lang="en-AU" altLang="en-US" sz="1800" dirty="0">
                <a:latin typeface="Calibri" panose="020F0502020204030204" pitchFamily="34" charset="0"/>
                <a:cs typeface="Calibri" panose="020F0502020204030204" pitchFamily="34" charset="0"/>
              </a:rPr>
            </a:br>
            <a:r>
              <a:rPr lang="en-AU" altLang="en-US" sz="1800" dirty="0">
                <a:latin typeface="Calibri" panose="020F0502020204030204" pitchFamily="34" charset="0"/>
                <a:cs typeface="Calibri" panose="020F0502020204030204" pitchFamily="34" charset="0"/>
              </a:rPr>
              <a:t>1954 DI first became public after the process was reported in </a:t>
            </a:r>
            <a:r>
              <a:rPr lang="en-AU" altLang="en-US" sz="1800" i="1" dirty="0">
                <a:latin typeface="Calibri" panose="020F0502020204030204" pitchFamily="34" charset="0"/>
                <a:cs typeface="Calibri" panose="020F0502020204030204" pitchFamily="34" charset="0"/>
              </a:rPr>
              <a:t>The British Medical Journal</a:t>
            </a:r>
            <a:br>
              <a:rPr lang="en-AU" altLang="en-US" sz="1800" dirty="0">
                <a:latin typeface="Calibri" panose="020F0502020204030204" pitchFamily="34" charset="0"/>
                <a:cs typeface="Calibri" panose="020F0502020204030204" pitchFamily="34" charset="0"/>
              </a:rPr>
            </a:br>
            <a:br>
              <a:rPr lang="en-AU" altLang="en-US" sz="1800" dirty="0">
                <a:latin typeface="Calibri" panose="020F0502020204030204" pitchFamily="34" charset="0"/>
                <a:cs typeface="Calibri" panose="020F0502020204030204" pitchFamily="34" charset="0"/>
              </a:rPr>
            </a:br>
            <a:r>
              <a:rPr lang="en-AU" altLang="en-US" sz="1800" dirty="0">
                <a:latin typeface="Calibri" panose="020F0502020204030204" pitchFamily="34" charset="0"/>
                <a:cs typeface="Calibri" panose="020F0502020204030204" pitchFamily="34" charset="0"/>
              </a:rPr>
              <a:t>1964 First therapeutic sperm banks open in the USA and Japan</a:t>
            </a:r>
            <a:br>
              <a:rPr lang="en-AU" altLang="en-US" sz="1800" dirty="0">
                <a:latin typeface="Calibri" panose="020F0502020204030204" pitchFamily="34" charset="0"/>
                <a:cs typeface="Calibri" panose="020F0502020204030204" pitchFamily="34" charset="0"/>
              </a:rPr>
            </a:br>
            <a:br>
              <a:rPr lang="en-AU" altLang="en-US" sz="1800" dirty="0">
                <a:latin typeface="Calibri" panose="020F0502020204030204" pitchFamily="34" charset="0"/>
                <a:cs typeface="Calibri" panose="020F0502020204030204" pitchFamily="34" charset="0"/>
              </a:rPr>
            </a:br>
            <a:r>
              <a:rPr lang="en-AU" altLang="en-US" sz="1800" dirty="0">
                <a:latin typeface="Calibri" panose="020F0502020204030204" pitchFamily="34" charset="0"/>
                <a:cs typeface="Calibri" panose="020F0502020204030204" pitchFamily="34" charset="0"/>
              </a:rPr>
              <a:t>1984 First donor egg pregnancy born in Australia, only the third IVF pregnancy in the world</a:t>
            </a:r>
            <a:br>
              <a:rPr lang="en-AU" altLang="en-US" sz="1800" dirty="0">
                <a:latin typeface="Calibri" panose="020F0502020204030204" pitchFamily="34" charset="0"/>
                <a:cs typeface="Calibri" panose="020F0502020204030204" pitchFamily="34" charset="0"/>
              </a:rPr>
            </a:br>
            <a:endParaRPr lang="en-US" altLang="en-US" sz="1800" dirty="0">
              <a:latin typeface="Calibri" panose="020F0502020204030204" pitchFamily="34" charset="0"/>
              <a:cs typeface="Calibri" panose="020F0502020204030204" pitchFamily="34" charset="0"/>
            </a:endParaRPr>
          </a:p>
        </p:txBody>
      </p:sp>
      <p:pic>
        <p:nvPicPr>
          <p:cNvPr id="8195" name="Picture 2" descr="Nilsson sperm and egg">
            <a:extLst>
              <a:ext uri="{FF2B5EF4-FFF2-40B4-BE49-F238E27FC236}">
                <a16:creationId xmlns:a16="http://schemas.microsoft.com/office/drawing/2014/main" id="{92536778-479F-8C2D-CE99-D7E3BC662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3565525"/>
            <a:ext cx="2822575" cy="277177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FA11A4B-CCA0-C237-8434-AAC3410B3A2B}"/>
              </a:ext>
            </a:extLst>
          </p:cNvPr>
          <p:cNvSpPr/>
          <p:nvPr/>
        </p:nvSpPr>
        <p:spPr bwMode="auto">
          <a:xfrm>
            <a:off x="4977441" y="5877318"/>
            <a:ext cx="3712533" cy="861560"/>
          </a:xfrm>
          <a:prstGeom prst="roundRect">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1201" name="Text Box 2">
            <a:extLst>
              <a:ext uri="{FF2B5EF4-FFF2-40B4-BE49-F238E27FC236}">
                <a16:creationId xmlns:a16="http://schemas.microsoft.com/office/drawing/2014/main" id="{4287C54D-8E4A-4B86-79D6-68674CB661B9}"/>
              </a:ext>
            </a:extLst>
          </p:cNvPr>
          <p:cNvSpPr txBox="1">
            <a:spLocks noChangeArrowheads="1"/>
          </p:cNvSpPr>
          <p:nvPr/>
        </p:nvSpPr>
        <p:spPr bwMode="auto">
          <a:xfrm>
            <a:off x="5243513" y="4676775"/>
            <a:ext cx="371633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600" dirty="0">
                <a:latin typeface="Calibri" panose="020F0502020204030204" pitchFamily="34" charset="0"/>
                <a:cs typeface="Calibri" panose="020F0502020204030204" pitchFamily="34" charset="0"/>
              </a:rPr>
              <a:t>Normal sperm parameters:</a:t>
            </a:r>
          </a:p>
          <a:p>
            <a:pPr>
              <a:spcBef>
                <a:spcPct val="0"/>
              </a:spcBef>
              <a:buSzTx/>
            </a:pPr>
            <a:r>
              <a:rPr lang="en-US" altLang="en-US" sz="1600" dirty="0">
                <a:latin typeface="Calibri" panose="020F0502020204030204" pitchFamily="34" charset="0"/>
                <a:cs typeface="Calibri" panose="020F0502020204030204" pitchFamily="34" charset="0"/>
              </a:rPr>
              <a:t> &gt;15 million per ml</a:t>
            </a:r>
          </a:p>
          <a:p>
            <a:pPr>
              <a:spcBef>
                <a:spcPct val="0"/>
              </a:spcBef>
              <a:buSzTx/>
            </a:pPr>
            <a:r>
              <a:rPr lang="en-US" altLang="en-US" sz="1600" dirty="0">
                <a:latin typeface="Calibri" panose="020F0502020204030204" pitchFamily="34" charset="0"/>
                <a:cs typeface="Calibri" panose="020F0502020204030204" pitchFamily="34" charset="0"/>
              </a:rPr>
              <a:t> &gt;40% motile – 32% progressive</a:t>
            </a:r>
          </a:p>
          <a:p>
            <a:pPr>
              <a:spcBef>
                <a:spcPct val="0"/>
              </a:spcBef>
              <a:buSzTx/>
            </a:pPr>
            <a:r>
              <a:rPr lang="en-US" altLang="en-US" sz="1600" dirty="0">
                <a:latin typeface="Calibri" panose="020F0502020204030204" pitchFamily="34" charset="0"/>
                <a:cs typeface="Calibri" panose="020F0502020204030204" pitchFamily="34" charset="0"/>
              </a:rPr>
              <a:t> &gt;4% normal forms</a:t>
            </a:r>
          </a:p>
          <a:p>
            <a:pPr>
              <a:spcBef>
                <a:spcPct val="0"/>
              </a:spcBef>
              <a:buSzTx/>
              <a:buFontTx/>
              <a:buNone/>
            </a:pPr>
            <a:endParaRPr lang="en-US" altLang="en-US" sz="1600" dirty="0">
              <a:latin typeface="Calibri" panose="020F0502020204030204" pitchFamily="34" charset="0"/>
              <a:cs typeface="Calibri" panose="020F0502020204030204" pitchFamily="34" charset="0"/>
            </a:endParaRPr>
          </a:p>
          <a:p>
            <a:pPr>
              <a:spcBef>
                <a:spcPct val="0"/>
              </a:spcBef>
              <a:buSzTx/>
              <a:buFontTx/>
              <a:buNone/>
            </a:pPr>
            <a:r>
              <a:rPr lang="en-US" altLang="en-US" sz="1600" dirty="0">
                <a:solidFill>
                  <a:srgbClr val="FFFF00"/>
                </a:solidFill>
                <a:latin typeface="Calibri" panose="020F0502020204030204" pitchFamily="34" charset="0"/>
                <a:cs typeface="Calibri" panose="020F0502020204030204" pitchFamily="34" charset="0"/>
              </a:rPr>
              <a:t>Sperm can live in the female    reproductive tract for up to 5 days. </a:t>
            </a:r>
          </a:p>
          <a:p>
            <a:pPr>
              <a:spcBef>
                <a:spcPct val="0"/>
              </a:spcBef>
              <a:buSzTx/>
              <a:buFontTx/>
              <a:buNone/>
            </a:pPr>
            <a:r>
              <a:rPr lang="en-US" altLang="en-US" sz="1600" dirty="0">
                <a:solidFill>
                  <a:srgbClr val="FFFF00"/>
                </a:solidFill>
                <a:latin typeface="Calibri" panose="020F0502020204030204" pitchFamily="34" charset="0"/>
                <a:cs typeface="Calibri" panose="020F0502020204030204" pitchFamily="34" charset="0"/>
              </a:rPr>
              <a:t>An egg only lasts 1 day after ovulation.</a:t>
            </a:r>
          </a:p>
        </p:txBody>
      </p:sp>
      <p:sp>
        <p:nvSpPr>
          <p:cNvPr id="51202" name="Text Box 3">
            <a:extLst>
              <a:ext uri="{FF2B5EF4-FFF2-40B4-BE49-F238E27FC236}">
                <a16:creationId xmlns:a16="http://schemas.microsoft.com/office/drawing/2014/main" id="{F1DEC368-4FF4-57ED-AFD2-2BB7F52EC8ED}"/>
              </a:ext>
            </a:extLst>
          </p:cNvPr>
          <p:cNvSpPr txBox="1">
            <a:spLocks noChangeArrowheads="1"/>
          </p:cNvSpPr>
          <p:nvPr/>
        </p:nvSpPr>
        <p:spPr bwMode="auto">
          <a:xfrm>
            <a:off x="454025" y="5299075"/>
            <a:ext cx="2803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600">
                <a:latin typeface="Calibri" panose="020F0502020204030204" pitchFamily="34" charset="0"/>
                <a:cs typeface="Calibri" panose="020F0502020204030204" pitchFamily="34" charset="0"/>
              </a:rPr>
              <a:t>Normal and abnormal sperm. </a:t>
            </a:r>
            <a:br>
              <a:rPr lang="en-US" altLang="en-US" sz="1600">
                <a:latin typeface="Calibri" panose="020F0502020204030204" pitchFamily="34" charset="0"/>
                <a:cs typeface="Calibri" panose="020F0502020204030204" pitchFamily="34" charset="0"/>
              </a:rPr>
            </a:br>
            <a:r>
              <a:rPr lang="en-US" altLang="en-US" sz="1600">
                <a:latin typeface="Calibri" panose="020F0502020204030204" pitchFamily="34" charset="0"/>
                <a:cs typeface="Calibri" panose="020F0502020204030204" pitchFamily="34" charset="0"/>
              </a:rPr>
              <a:t>Shape is a “key to the door” </a:t>
            </a:r>
            <a:br>
              <a:rPr lang="en-US" altLang="en-US" sz="1600">
                <a:latin typeface="Calibri" panose="020F0502020204030204" pitchFamily="34" charset="0"/>
                <a:cs typeface="Calibri" panose="020F0502020204030204" pitchFamily="34" charset="0"/>
              </a:rPr>
            </a:br>
            <a:r>
              <a:rPr lang="en-US" altLang="en-US" sz="1600">
                <a:latin typeface="Calibri" panose="020F0502020204030204" pitchFamily="34" charset="0"/>
                <a:cs typeface="Calibri" panose="020F0502020204030204" pitchFamily="34" charset="0"/>
              </a:rPr>
              <a:t>not a “contents” issue</a:t>
            </a:r>
          </a:p>
        </p:txBody>
      </p:sp>
      <p:pic>
        <p:nvPicPr>
          <p:cNvPr id="51203" name="Picture 4" descr="Serono-abnormal sperm">
            <a:extLst>
              <a:ext uri="{FF2B5EF4-FFF2-40B4-BE49-F238E27FC236}">
                <a16:creationId xmlns:a16="http://schemas.microsoft.com/office/drawing/2014/main" id="{950E7053-F9A1-3E97-0670-36A34A8A0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571625"/>
            <a:ext cx="4346575" cy="3665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4" name="Picture 5" descr="Vitralife03">
            <a:extLst>
              <a:ext uri="{FF2B5EF4-FFF2-40B4-BE49-F238E27FC236}">
                <a16:creationId xmlns:a16="http://schemas.microsoft.com/office/drawing/2014/main" id="{1239906E-C498-F1E0-0004-E2C7A0418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1603375"/>
            <a:ext cx="2719388" cy="30480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1205" name="Rectangle 6">
            <a:extLst>
              <a:ext uri="{FF2B5EF4-FFF2-40B4-BE49-F238E27FC236}">
                <a16:creationId xmlns:a16="http://schemas.microsoft.com/office/drawing/2014/main" id="{8BC17462-BA65-50A2-5E48-A2A415FB27C9}"/>
              </a:ext>
            </a:extLst>
          </p:cNvPr>
          <p:cNvSpPr>
            <a:spLocks noChangeArrowheads="1"/>
          </p:cNvSpPr>
          <p:nvPr/>
        </p:nvSpPr>
        <p:spPr bwMode="auto">
          <a:xfrm>
            <a:off x="582103" y="546894"/>
            <a:ext cx="6767821"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AU" altLang="en-US" b="1" dirty="0">
                <a:solidFill>
                  <a:srgbClr val="FFFF00"/>
                </a:solidFill>
                <a:latin typeface="Calibri" panose="020F0502020204030204" pitchFamily="34" charset="0"/>
                <a:cs typeface="Calibri" panose="020F0502020204030204" pitchFamily="34" charset="0"/>
              </a:rPr>
              <a:t>In a man for pregnancy to occur he needs to produce a certain number of normal, moving sperm</a:t>
            </a:r>
          </a:p>
        </p:txBody>
      </p:sp>
    </p:spTree>
  </p:cSld>
  <p:clrMapOvr>
    <a:masterClrMapping/>
  </p:clrMapOvr>
  <p:transition>
    <p:cut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8" name="Rectangle 4"/>
          <p:cNvSpPr>
            <a:spLocks noGrp="1" noChangeArrowheads="1"/>
          </p:cNvSpPr>
          <p:nvPr>
            <p:ph type="title"/>
          </p:nvPr>
        </p:nvSpPr>
        <p:spPr>
          <a:xfrm>
            <a:off x="362863" y="358469"/>
            <a:ext cx="7516813" cy="1194757"/>
          </a:xfrm>
          <a:effectLst/>
        </p:spPr>
        <p:txBody>
          <a:bodyPr/>
          <a:lstStyle/>
          <a:p>
            <a:pPr>
              <a:spcBef>
                <a:spcPct val="50000"/>
              </a:spcBef>
            </a:pPr>
            <a:r>
              <a:rPr lang="en-GB" sz="3600" b="1" dirty="0">
                <a:effectLst/>
                <a:latin typeface="Trebuchet MS"/>
                <a:cs typeface="Trebuchet MS"/>
              </a:rPr>
              <a:t>A man’s s</a:t>
            </a:r>
            <a:r>
              <a:rPr lang="en-GB" sz="3600" b="1" dirty="0">
                <a:effectLst/>
                <a:cs typeface="Trebuchet MS"/>
              </a:rPr>
              <a:t>perm concentration or count varies </a:t>
            </a:r>
            <a:r>
              <a:rPr lang="en-GB" sz="3600" b="1" dirty="0">
                <a:effectLst/>
                <a:latin typeface="Trebuchet MS"/>
                <a:cs typeface="Trebuchet MS"/>
              </a:rPr>
              <a:t>a lot over time</a:t>
            </a:r>
          </a:p>
        </p:txBody>
      </p:sp>
      <p:pic>
        <p:nvPicPr>
          <p:cNvPr id="3" name="Picture 2" descr="whoman2"/>
          <p:cNvPicPr>
            <a:picLocks noChangeAspect="1" noChangeArrowheads="1"/>
          </p:cNvPicPr>
          <p:nvPr/>
        </p:nvPicPr>
        <p:blipFill>
          <a:blip r:embed="rId3"/>
          <a:srcRect/>
          <a:stretch>
            <a:fillRect/>
          </a:stretch>
        </p:blipFill>
        <p:spPr bwMode="auto">
          <a:xfrm>
            <a:off x="416692" y="1845099"/>
            <a:ext cx="6286500" cy="4276725"/>
          </a:xfrm>
          <a:prstGeom prst="rect">
            <a:avLst/>
          </a:prstGeom>
          <a:noFill/>
          <a:ln w="0" cap="flat" cmpd="sng" algn="ctr">
            <a:noFill/>
            <a:prstDash val="solid"/>
            <a:miter lim="800000"/>
            <a:headEnd type="none" w="med" len="med"/>
            <a:tailEnd type="none" w="med" len="med"/>
          </a:ln>
        </p:spPr>
      </p:pic>
      <p:sp>
        <p:nvSpPr>
          <p:cNvPr id="4" name="Rectangle 4"/>
          <p:cNvSpPr txBox="1">
            <a:spLocks noChangeArrowheads="1"/>
          </p:cNvSpPr>
          <p:nvPr/>
        </p:nvSpPr>
        <p:spPr bwMode="auto">
          <a:xfrm>
            <a:off x="363590" y="6175130"/>
            <a:ext cx="6914032" cy="435108"/>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GB" sz="1800" i="0" u="none" strike="noStrike" kern="0" cap="none" spc="0" normalizeH="0" baseline="0" noProof="0" dirty="0">
                <a:ln>
                  <a:noFill/>
                </a:ln>
                <a:uLnTx/>
                <a:uFillTx/>
                <a:latin typeface="Trebuchet MS"/>
                <a:ea typeface="ＭＳ Ｐゴシック" charset="-128"/>
                <a:cs typeface="Trebuchet MS"/>
              </a:rPr>
              <a:t>Ref: W.H.O. , 1999  </a:t>
            </a:r>
            <a:r>
              <a:rPr kumimoji="0" lang="en-GB" sz="1800" b="1" i="0" u="none" strike="noStrike" kern="0" cap="none" spc="0" normalizeH="0" baseline="0" noProof="0" dirty="0">
                <a:ln>
                  <a:noFill/>
                </a:ln>
                <a:solidFill>
                  <a:srgbClr val="FFFF00"/>
                </a:solidFill>
                <a:uLnTx/>
                <a:uFillTx/>
                <a:latin typeface="Trebuchet MS"/>
                <a:ea typeface="ＭＳ Ｐゴシック" charset="-128"/>
                <a:cs typeface="Trebuchet MS"/>
              </a:rPr>
              <a:t>One man’s weekly count over 2 years</a:t>
            </a:r>
          </a:p>
        </p:txBody>
      </p:sp>
      <p:pic>
        <p:nvPicPr>
          <p:cNvPr id="5" name="Picture 13" descr="Vitralife03"/>
          <p:cNvPicPr>
            <a:picLocks noChangeAspect="1" noChangeArrowheads="1"/>
          </p:cNvPicPr>
          <p:nvPr/>
        </p:nvPicPr>
        <p:blipFill>
          <a:blip r:embed="rId4">
            <a:extLst>
              <a:ext uri="{28A0092B-C50C-407E-A947-70E740481C1C}">
                <a14:useLocalDpi xmlns:a14="http://schemas.microsoft.com/office/drawing/2010/main" val="0"/>
              </a:ext>
            </a:extLst>
          </a:blip>
          <a:srcRect l="41386" r="36116"/>
          <a:stretch>
            <a:fillRect/>
          </a:stretch>
        </p:blipFill>
        <p:spPr bwMode="auto">
          <a:xfrm>
            <a:off x="7756525" y="1374775"/>
            <a:ext cx="11938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spTree>
  </p:cSld>
  <p:clrMapOvr>
    <a:masterClrMapping/>
  </p:clrMapOvr>
  <p:transition>
    <p:cut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542C-AB01-43FA-DA7D-DA639785D1FB}"/>
              </a:ext>
            </a:extLst>
          </p:cNvPr>
          <p:cNvSpPr>
            <a:spLocks noGrp="1"/>
          </p:cNvSpPr>
          <p:nvPr>
            <p:ph type="title"/>
          </p:nvPr>
        </p:nvSpPr>
        <p:spPr>
          <a:xfrm>
            <a:off x="622300" y="322800"/>
            <a:ext cx="6784975" cy="1712913"/>
          </a:xfrm>
        </p:spPr>
        <p:txBody>
          <a:bodyPr/>
          <a:lstStyle/>
          <a:p>
            <a:pPr>
              <a:defRPr/>
            </a:pPr>
            <a:r>
              <a:rPr lang="en-AU" sz="2000" b="0" dirty="0">
                <a:solidFill>
                  <a:srgbClr val="FFFFFF"/>
                </a:solidFill>
                <a:latin typeface="Calibri" panose="020F0502020204030204" pitchFamily="34" charset="0"/>
                <a:cs typeface="Calibri" panose="020F0502020204030204" pitchFamily="34" charset="0"/>
              </a:rPr>
              <a:t>Just as with a woman’s eggs, a man is born with all the cells he will have in his life to make sperm. The difference is that unlike eggs, sperm cells can divide multiple times over a man’s lifetime to make more sperm.</a:t>
            </a:r>
            <a:br>
              <a:rPr lang="en-AU" sz="2000" b="0" dirty="0">
                <a:solidFill>
                  <a:srgbClr val="FFFFFF"/>
                </a:solidFill>
                <a:latin typeface="Calibri" panose="020F0502020204030204" pitchFamily="34" charset="0"/>
                <a:cs typeface="Calibri" panose="020F0502020204030204" pitchFamily="34" charset="0"/>
              </a:rPr>
            </a:br>
            <a:br>
              <a:rPr lang="en-AU" sz="2000" b="0" dirty="0">
                <a:solidFill>
                  <a:srgbClr val="FFFFFF"/>
                </a:solidFill>
                <a:latin typeface="Calibri" panose="020F0502020204030204" pitchFamily="34" charset="0"/>
                <a:cs typeface="Calibri" panose="020F0502020204030204" pitchFamily="34" charset="0"/>
              </a:rPr>
            </a:br>
            <a:r>
              <a:rPr lang="en-AU" sz="2000" b="0" dirty="0">
                <a:solidFill>
                  <a:srgbClr val="FFFFFF"/>
                </a:solidFill>
                <a:latin typeface="Calibri" panose="020F0502020204030204" pitchFamily="34" charset="0"/>
                <a:cs typeface="Calibri" panose="020F0502020204030204" pitchFamily="34" charset="0"/>
              </a:rPr>
              <a:t>A man makes over 525 billion sperm cells during his lifetime. That many replications of the germ cells can lead to increased DNA errors.</a:t>
            </a:r>
          </a:p>
        </p:txBody>
      </p:sp>
      <p:pic>
        <p:nvPicPr>
          <p:cNvPr id="55298" name="Picture 5" descr="Mitosis Progression.jpg">
            <a:extLst>
              <a:ext uri="{FF2B5EF4-FFF2-40B4-BE49-F238E27FC236}">
                <a16:creationId xmlns:a16="http://schemas.microsoft.com/office/drawing/2014/main" id="{D7E0E59A-5088-A0FC-B274-E7E3C6AEA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782484"/>
            <a:ext cx="7659688"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D83498-D3CB-CF9F-0790-DA78E7A4AC33}"/>
              </a:ext>
            </a:extLst>
          </p:cNvPr>
          <p:cNvSpPr>
            <a:spLocks noGrp="1" noChangeArrowheads="1"/>
          </p:cNvSpPr>
          <p:nvPr>
            <p:ph type="title"/>
          </p:nvPr>
        </p:nvSpPr>
        <p:spPr>
          <a:xfrm>
            <a:off x="619124" y="251913"/>
            <a:ext cx="7449702" cy="1499410"/>
          </a:xfrm>
        </p:spPr>
        <p:txBody>
          <a:bodyPr/>
          <a:lstStyle/>
          <a:p>
            <a:pPr>
              <a:defRPr/>
            </a:pPr>
            <a:r>
              <a:rPr lang="en-AU" sz="2000" b="0" dirty="0">
                <a:solidFill>
                  <a:srgbClr val="FFFFFF"/>
                </a:solidFill>
                <a:latin typeface="Calibri" panose="020F0502020204030204" pitchFamily="34" charset="0"/>
                <a:cs typeface="Calibri" panose="020F0502020204030204" pitchFamily="34" charset="0"/>
              </a:rPr>
              <a:t>As the DNA errors in the sperm get repeated and added to over time as a man ages, fertility is reduced and the risks of miscarriage and birth defects in the child increase. </a:t>
            </a:r>
            <a:br>
              <a:rPr lang="en-AU" sz="2000" b="0" dirty="0">
                <a:solidFill>
                  <a:srgbClr val="FFFFFF"/>
                </a:solidFill>
                <a:latin typeface="Calibri" panose="020F0502020204030204" pitchFamily="34" charset="0"/>
                <a:cs typeface="Calibri" panose="020F0502020204030204" pitchFamily="34" charset="0"/>
              </a:rPr>
            </a:br>
            <a:br>
              <a:rPr lang="en-AU" sz="2000" b="0" dirty="0">
                <a:solidFill>
                  <a:srgbClr val="FFFFFF"/>
                </a:solidFill>
                <a:latin typeface="Calibri" panose="020F0502020204030204" pitchFamily="34" charset="0"/>
                <a:cs typeface="Calibri" panose="020F0502020204030204" pitchFamily="34" charset="0"/>
              </a:rPr>
            </a:br>
            <a:r>
              <a:rPr lang="en-AU" sz="2000" b="0" dirty="0">
                <a:solidFill>
                  <a:srgbClr val="FFFFFF"/>
                </a:solidFill>
                <a:latin typeface="Calibri" panose="020F0502020204030204" pitchFamily="34" charset="0"/>
                <a:cs typeface="Calibri" panose="020F0502020204030204" pitchFamily="34" charset="0"/>
              </a:rPr>
              <a:t>Hence upper age limits on sperm donors and the importance of assessing men's sperm prior to donation or a donor egg treatment. </a:t>
            </a:r>
            <a:br>
              <a:rPr lang="en-AU" sz="2000" b="0" dirty="0">
                <a:solidFill>
                  <a:srgbClr val="FFFFFF"/>
                </a:solidFill>
                <a:latin typeface="Calibri" panose="020F0502020204030204" pitchFamily="34" charset="0"/>
                <a:cs typeface="Calibri" panose="020F0502020204030204" pitchFamily="34" charset="0"/>
              </a:rPr>
            </a:br>
            <a:br>
              <a:rPr lang="en-AU" sz="2000" b="0" dirty="0">
                <a:solidFill>
                  <a:srgbClr val="FFFFFF"/>
                </a:solidFill>
                <a:latin typeface="Calibri" panose="020F0502020204030204" pitchFamily="34" charset="0"/>
                <a:cs typeface="Calibri" panose="020F0502020204030204" pitchFamily="34" charset="0"/>
              </a:rPr>
            </a:br>
            <a:r>
              <a:rPr lang="en-AU" sz="2000" b="0" dirty="0">
                <a:solidFill>
                  <a:srgbClr val="FFFFFF"/>
                </a:solidFill>
                <a:latin typeface="Calibri" panose="020F0502020204030204" pitchFamily="34" charset="0"/>
                <a:cs typeface="Calibri" panose="020F0502020204030204" pitchFamily="34" charset="0"/>
              </a:rPr>
              <a:t>Lifestyle factors such as smoking, poor nutrition and too much alcohol increase those risks. </a:t>
            </a:r>
          </a:p>
        </p:txBody>
      </p:sp>
      <p:pic>
        <p:nvPicPr>
          <p:cNvPr id="57346" name="Picture 5" descr="Mitosis Progression.jpg">
            <a:extLst>
              <a:ext uri="{FF2B5EF4-FFF2-40B4-BE49-F238E27FC236}">
                <a16:creationId xmlns:a16="http://schemas.microsoft.com/office/drawing/2014/main" id="{E04BB720-C4B7-5004-9193-1EF1CC5CF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2904155"/>
            <a:ext cx="7659688"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rad Pitt Composite">
            <a:extLst>
              <a:ext uri="{FF2B5EF4-FFF2-40B4-BE49-F238E27FC236}">
                <a16:creationId xmlns:a16="http://schemas.microsoft.com/office/drawing/2014/main" id="{96081737-9BC1-0123-5A04-FBB165133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3000375"/>
            <a:ext cx="8424863" cy="3294063"/>
          </a:xfrm>
          <a:prstGeom prst="rect">
            <a:avLst/>
          </a:prstGeom>
          <a:noFill/>
          <a:ln w="158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9635" name="Rectangle 2">
            <a:extLst>
              <a:ext uri="{FF2B5EF4-FFF2-40B4-BE49-F238E27FC236}">
                <a16:creationId xmlns:a16="http://schemas.microsoft.com/office/drawing/2014/main" id="{CC888A78-728D-49F3-BD78-EE1FA2410D9F}"/>
              </a:ext>
            </a:extLst>
          </p:cNvPr>
          <p:cNvSpPr>
            <a:spLocks noGrp="1" noChangeArrowheads="1"/>
          </p:cNvSpPr>
          <p:nvPr>
            <p:ph type="title" idx="4294967295"/>
          </p:nvPr>
        </p:nvSpPr>
        <p:spPr>
          <a:xfrm>
            <a:off x="385763" y="911225"/>
            <a:ext cx="6856412" cy="277813"/>
          </a:xfrm>
        </p:spPr>
        <p:txBody>
          <a:bodyPr lIns="0" tIns="0" rIns="0" bIns="45720" anchor="ctr"/>
          <a:lstStyle/>
          <a:p>
            <a:pPr>
              <a:defRPr/>
            </a:pPr>
            <a:r>
              <a:rPr lang="en-US" altLang="en-US" dirty="0">
                <a:effectLst/>
                <a:ea typeface="ＭＳ Ｐゴシック" charset="-128"/>
              </a:rPr>
              <a:t>Not all sperm are created equal …</a:t>
            </a:r>
          </a:p>
        </p:txBody>
      </p:sp>
    </p:spTree>
  </p:cSld>
  <p:clrMapOvr>
    <a:masterClrMapping/>
  </p:clrMapOvr>
  <p:transition>
    <p:cut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4">
            <a:extLst>
              <a:ext uri="{FF2B5EF4-FFF2-40B4-BE49-F238E27FC236}">
                <a16:creationId xmlns:a16="http://schemas.microsoft.com/office/drawing/2014/main" id="{6E6E3B1C-56CF-3502-7A69-84EEC550842E}"/>
              </a:ext>
            </a:extLst>
          </p:cNvPr>
          <p:cNvSpPr>
            <a:spLocks noChangeArrowheads="1"/>
          </p:cNvSpPr>
          <p:nvPr/>
        </p:nvSpPr>
        <p:spPr bwMode="auto">
          <a:xfrm>
            <a:off x="1122744" y="1608882"/>
            <a:ext cx="6551271" cy="3912242"/>
          </a:xfrm>
          <a:custGeom>
            <a:avLst/>
            <a:gdLst>
              <a:gd name="T0" fmla="*/ 0 w 6275999"/>
              <a:gd name="T1" fmla="*/ 286681 h 3522866"/>
              <a:gd name="T2" fmla="*/ 139160 w 6275999"/>
              <a:gd name="T3" fmla="*/ 286681 h 3522866"/>
              <a:gd name="T4" fmla="*/ 138749 w 6275999"/>
              <a:gd name="T5" fmla="*/ 15844 h 3522866"/>
              <a:gd name="T6" fmla="*/ 0 w 6275999"/>
              <a:gd name="T7" fmla="*/ 286681 h 3522866"/>
              <a:gd name="T8" fmla="*/ 0 60000 65536"/>
              <a:gd name="T9" fmla="*/ 0 60000 65536"/>
              <a:gd name="T10" fmla="*/ 0 60000 65536"/>
              <a:gd name="T11" fmla="*/ 0 60000 65536"/>
              <a:gd name="T12" fmla="*/ 0 w 6275999"/>
              <a:gd name="T13" fmla="*/ 0 h 3522866"/>
              <a:gd name="T14" fmla="*/ 6275999 w 6275999"/>
              <a:gd name="T15" fmla="*/ 3522866 h 3522866"/>
            </a:gdLst>
            <a:ahLst/>
            <a:cxnLst>
              <a:cxn ang="T8">
                <a:pos x="T0" y="T1"/>
              </a:cxn>
              <a:cxn ang="T9">
                <a:pos x="T2" y="T3"/>
              </a:cxn>
              <a:cxn ang="T10">
                <a:pos x="T4" y="T5"/>
              </a:cxn>
              <a:cxn ang="T11">
                <a:pos x="T6" y="T7"/>
              </a:cxn>
            </a:cxnLst>
            <a:rect l="T12" t="T13" r="T14" b="T15"/>
            <a:pathLst>
              <a:path w="6275999" h="3522866">
                <a:moveTo>
                  <a:pt x="0" y="3522866"/>
                </a:moveTo>
                <a:lnTo>
                  <a:pt x="6275999" y="3522866"/>
                </a:lnTo>
                <a:lnTo>
                  <a:pt x="6257459" y="194685"/>
                </a:lnTo>
                <a:cubicBezTo>
                  <a:pt x="4525456" y="0"/>
                  <a:pt x="1350375" y="2065822"/>
                  <a:pt x="0" y="3522866"/>
                </a:cubicBezTo>
                <a:close/>
              </a:path>
            </a:pathLst>
          </a:custGeom>
          <a:solidFill>
            <a:schemeClr val="accent1"/>
          </a:solidFill>
          <a:ln w="12700">
            <a:solidFill>
              <a:srgbClr val="FFC000"/>
            </a:solidFill>
            <a:prstDash val="lgDash"/>
            <a:round/>
            <a:headEnd/>
            <a:tailEnd/>
          </a:ln>
        </p:spPr>
        <p:txBody>
          <a:bodyPr/>
          <a:lstStyle/>
          <a:p>
            <a:pPr>
              <a:defRPr/>
            </a:pPr>
            <a:endParaRPr lang="en-AU" sz="2257"/>
          </a:p>
        </p:txBody>
      </p:sp>
      <p:sp>
        <p:nvSpPr>
          <p:cNvPr id="40970" name="TextBox 21">
            <a:extLst>
              <a:ext uri="{FF2B5EF4-FFF2-40B4-BE49-F238E27FC236}">
                <a16:creationId xmlns:a16="http://schemas.microsoft.com/office/drawing/2014/main" id="{8753081C-D080-7E88-2E66-5BB22F88BBDF}"/>
              </a:ext>
            </a:extLst>
          </p:cNvPr>
          <p:cNvSpPr txBox="1">
            <a:spLocks noChangeArrowheads="1"/>
          </p:cNvSpPr>
          <p:nvPr/>
        </p:nvSpPr>
        <p:spPr bwMode="auto">
          <a:xfrm>
            <a:off x="698500" y="1917911"/>
            <a:ext cx="1285573" cy="625620"/>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defRPr/>
            </a:pPr>
            <a:r>
              <a:rPr lang="en-US" sz="1244" b="1" i="0" dirty="0">
                <a:latin typeface="Trebuchet MS" pitchFamily="34" charset="0"/>
              </a:rPr>
              <a:t>Time to</a:t>
            </a:r>
          </a:p>
          <a:p>
            <a:pPr>
              <a:defRPr/>
            </a:pPr>
            <a:r>
              <a:rPr lang="en-US" sz="1244" b="1" i="0" dirty="0">
                <a:latin typeface="Trebuchet MS" pitchFamily="34" charset="0"/>
              </a:rPr>
              <a:t>Pregnancy</a:t>
            </a:r>
          </a:p>
          <a:p>
            <a:pPr>
              <a:defRPr/>
            </a:pPr>
            <a:r>
              <a:rPr lang="en-US" sz="977" b="1" i="0" dirty="0">
                <a:latin typeface="Trebuchet MS" pitchFamily="34" charset="0"/>
              </a:rPr>
              <a:t>(months)</a:t>
            </a:r>
          </a:p>
        </p:txBody>
      </p:sp>
      <p:sp>
        <p:nvSpPr>
          <p:cNvPr id="18443" name="Title 1">
            <a:extLst>
              <a:ext uri="{FF2B5EF4-FFF2-40B4-BE49-F238E27FC236}">
                <a16:creationId xmlns:a16="http://schemas.microsoft.com/office/drawing/2014/main" id="{9F78AD07-6AAD-A8E7-E17F-6E9C425345F6}"/>
              </a:ext>
            </a:extLst>
          </p:cNvPr>
          <p:cNvSpPr>
            <a:spLocks noGrp="1"/>
          </p:cNvSpPr>
          <p:nvPr>
            <p:ph type="title" idx="4294967295"/>
          </p:nvPr>
        </p:nvSpPr>
        <p:spPr>
          <a:xfrm>
            <a:off x="620712" y="290513"/>
            <a:ext cx="7012290" cy="1381125"/>
          </a:xfrm>
        </p:spPr>
        <p:txBody>
          <a:bodyPr/>
          <a:lstStyle/>
          <a:p>
            <a:pPr>
              <a:defRPr/>
            </a:pPr>
            <a:r>
              <a:rPr lang="en-AU" altLang="en-US" sz="2400" dirty="0">
                <a:effectLst/>
                <a:ea typeface="ＭＳ Ｐゴシック" panose="020B0600070205080204" pitchFamily="34" charset="-128"/>
              </a:rPr>
              <a:t>As a man ages, DNA damage in sperm can increase, reducing the chance of natural or treatment conception unless treated first</a:t>
            </a:r>
            <a:br>
              <a:rPr lang="en-AU" altLang="en-US" sz="2257" dirty="0">
                <a:effectLst/>
                <a:ea typeface="ＭＳ Ｐゴシック" panose="020B0600070205080204" pitchFamily="34" charset="-128"/>
              </a:rPr>
            </a:br>
            <a:r>
              <a:rPr lang="en-US" altLang="en-US" sz="1881" dirty="0">
                <a:solidFill>
                  <a:srgbClr val="FFFFFF"/>
                </a:solidFill>
                <a:latin typeface="+mn-lt"/>
              </a:rPr>
              <a:t>Time to Conception for a</a:t>
            </a:r>
            <a:br>
              <a:rPr lang="en-US" altLang="en-US" sz="1881" dirty="0">
                <a:solidFill>
                  <a:srgbClr val="FFFFFF"/>
                </a:solidFill>
                <a:latin typeface="+mn-lt"/>
              </a:rPr>
            </a:br>
            <a:r>
              <a:rPr lang="en-US" altLang="en-US" sz="1881" dirty="0">
                <a:solidFill>
                  <a:srgbClr val="FFFFFF"/>
                </a:solidFill>
                <a:latin typeface="+mn-lt"/>
              </a:rPr>
              <a:t>25 year old Woman vs. Male Partner’s Age</a:t>
            </a:r>
            <a:endParaRPr lang="en-US" altLang="en-US" sz="1881" u="sng" dirty="0">
              <a:solidFill>
                <a:srgbClr val="FFFFFF"/>
              </a:solidFill>
              <a:latin typeface="+mn-lt"/>
            </a:endParaRPr>
          </a:p>
        </p:txBody>
      </p:sp>
      <p:sp>
        <p:nvSpPr>
          <p:cNvPr id="40978" name="TextBox 22">
            <a:extLst>
              <a:ext uri="{FF2B5EF4-FFF2-40B4-BE49-F238E27FC236}">
                <a16:creationId xmlns:a16="http://schemas.microsoft.com/office/drawing/2014/main" id="{596E26C3-014D-B4E8-9DB5-75FFC6694245}"/>
              </a:ext>
            </a:extLst>
          </p:cNvPr>
          <p:cNvSpPr txBox="1">
            <a:spLocks noChangeArrowheads="1"/>
          </p:cNvSpPr>
          <p:nvPr/>
        </p:nvSpPr>
        <p:spPr bwMode="auto">
          <a:xfrm>
            <a:off x="620713" y="6348413"/>
            <a:ext cx="2786062" cy="257175"/>
          </a:xfrm>
          <a:prstGeom prst="rect">
            <a:avLst/>
          </a:prstGeom>
          <a:noFill/>
          <a:ln>
            <a:noFill/>
          </a:ln>
        </p:spPr>
        <p:txBody>
          <a:bodyPr>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defRPr/>
            </a:pPr>
            <a:r>
              <a:rPr lang="en-US" sz="1067" i="0" dirty="0">
                <a:latin typeface="Trebuchet MS" pitchFamily="34" charset="0"/>
              </a:rPr>
              <a:t>Hassan et al, F&amp;S 2003, 2006</a:t>
            </a:r>
          </a:p>
        </p:txBody>
      </p:sp>
      <p:sp>
        <p:nvSpPr>
          <p:cNvPr id="40964" name="TextBox 10">
            <a:extLst>
              <a:ext uri="{FF2B5EF4-FFF2-40B4-BE49-F238E27FC236}">
                <a16:creationId xmlns:a16="http://schemas.microsoft.com/office/drawing/2014/main" id="{D2688045-15CF-8ADD-EC68-129C41C03688}"/>
              </a:ext>
            </a:extLst>
          </p:cNvPr>
          <p:cNvSpPr txBox="1">
            <a:spLocks noChangeArrowheads="1"/>
          </p:cNvSpPr>
          <p:nvPr/>
        </p:nvSpPr>
        <p:spPr bwMode="auto">
          <a:xfrm>
            <a:off x="820737" y="5403872"/>
            <a:ext cx="359705"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r">
              <a:defRPr/>
            </a:pPr>
            <a:r>
              <a:rPr lang="en-US" sz="1244">
                <a:latin typeface="Trebuchet MS" pitchFamily="34" charset="0"/>
              </a:rPr>
              <a:t>0</a:t>
            </a:r>
          </a:p>
        </p:txBody>
      </p:sp>
      <p:sp>
        <p:nvSpPr>
          <p:cNvPr id="40965" name="TextBox 12">
            <a:extLst>
              <a:ext uri="{FF2B5EF4-FFF2-40B4-BE49-F238E27FC236}">
                <a16:creationId xmlns:a16="http://schemas.microsoft.com/office/drawing/2014/main" id="{C35E0AAB-EEFF-BB8D-DA53-87AD0859CCDE}"/>
              </a:ext>
            </a:extLst>
          </p:cNvPr>
          <p:cNvSpPr txBox="1">
            <a:spLocks noChangeArrowheads="1"/>
          </p:cNvSpPr>
          <p:nvPr/>
        </p:nvSpPr>
        <p:spPr bwMode="auto">
          <a:xfrm>
            <a:off x="735012" y="3202009"/>
            <a:ext cx="470384"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r">
              <a:defRPr/>
            </a:pPr>
            <a:r>
              <a:rPr lang="en-US" sz="1244">
                <a:latin typeface="Trebuchet MS" pitchFamily="34" charset="0"/>
              </a:rPr>
              <a:t>20</a:t>
            </a:r>
          </a:p>
        </p:txBody>
      </p:sp>
      <p:sp>
        <p:nvSpPr>
          <p:cNvPr id="40966" name="TextBox 13">
            <a:extLst>
              <a:ext uri="{FF2B5EF4-FFF2-40B4-BE49-F238E27FC236}">
                <a16:creationId xmlns:a16="http://schemas.microsoft.com/office/drawing/2014/main" id="{E3ECD82C-E557-C20E-89DB-ACBA566508F1}"/>
              </a:ext>
            </a:extLst>
          </p:cNvPr>
          <p:cNvSpPr txBox="1">
            <a:spLocks noChangeArrowheads="1"/>
          </p:cNvSpPr>
          <p:nvPr/>
        </p:nvSpPr>
        <p:spPr bwMode="auto">
          <a:xfrm>
            <a:off x="738187" y="3716359"/>
            <a:ext cx="470384"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r">
              <a:defRPr/>
            </a:pPr>
            <a:r>
              <a:rPr lang="en-US" sz="1244">
                <a:latin typeface="Trebuchet MS" pitchFamily="34" charset="0"/>
              </a:rPr>
              <a:t>15</a:t>
            </a:r>
          </a:p>
        </p:txBody>
      </p:sp>
      <p:sp>
        <p:nvSpPr>
          <p:cNvPr id="40967" name="TextBox 14">
            <a:extLst>
              <a:ext uri="{FF2B5EF4-FFF2-40B4-BE49-F238E27FC236}">
                <a16:creationId xmlns:a16="http://schemas.microsoft.com/office/drawing/2014/main" id="{8881D704-D6CF-199D-A941-EE1E1D374BFF}"/>
              </a:ext>
            </a:extLst>
          </p:cNvPr>
          <p:cNvSpPr txBox="1">
            <a:spLocks noChangeArrowheads="1"/>
          </p:cNvSpPr>
          <p:nvPr/>
        </p:nvSpPr>
        <p:spPr bwMode="auto">
          <a:xfrm>
            <a:off x="738187" y="4278334"/>
            <a:ext cx="470384"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r">
              <a:defRPr/>
            </a:pPr>
            <a:r>
              <a:rPr lang="en-US" sz="1244">
                <a:latin typeface="Trebuchet MS" pitchFamily="34" charset="0"/>
              </a:rPr>
              <a:t>10</a:t>
            </a:r>
          </a:p>
        </p:txBody>
      </p:sp>
      <p:sp>
        <p:nvSpPr>
          <p:cNvPr id="40968" name="TextBox 15">
            <a:extLst>
              <a:ext uri="{FF2B5EF4-FFF2-40B4-BE49-F238E27FC236}">
                <a16:creationId xmlns:a16="http://schemas.microsoft.com/office/drawing/2014/main" id="{C207758D-AA74-5FE9-0604-EB950B6532A0}"/>
              </a:ext>
            </a:extLst>
          </p:cNvPr>
          <p:cNvSpPr txBox="1">
            <a:spLocks noChangeArrowheads="1"/>
          </p:cNvSpPr>
          <p:nvPr/>
        </p:nvSpPr>
        <p:spPr bwMode="auto">
          <a:xfrm>
            <a:off x="820737" y="4842265"/>
            <a:ext cx="359705"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r">
              <a:defRPr/>
            </a:pPr>
            <a:r>
              <a:rPr lang="en-US" sz="1244">
                <a:latin typeface="Trebuchet MS" pitchFamily="34" charset="0"/>
              </a:rPr>
              <a:t>5</a:t>
            </a:r>
          </a:p>
        </p:txBody>
      </p:sp>
      <p:sp>
        <p:nvSpPr>
          <p:cNvPr id="40969" name="TextBox 20">
            <a:extLst>
              <a:ext uri="{FF2B5EF4-FFF2-40B4-BE49-F238E27FC236}">
                <a16:creationId xmlns:a16="http://schemas.microsoft.com/office/drawing/2014/main" id="{25867AC2-BD02-76FF-F690-A79A23607484}"/>
              </a:ext>
            </a:extLst>
          </p:cNvPr>
          <p:cNvSpPr txBox="1">
            <a:spLocks noChangeArrowheads="1"/>
          </p:cNvSpPr>
          <p:nvPr/>
        </p:nvSpPr>
        <p:spPr bwMode="auto">
          <a:xfrm>
            <a:off x="738187" y="2590822"/>
            <a:ext cx="470384"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r">
              <a:defRPr/>
            </a:pPr>
            <a:r>
              <a:rPr lang="en-US" sz="1244">
                <a:latin typeface="Trebuchet MS" pitchFamily="34" charset="0"/>
              </a:rPr>
              <a:t>25</a:t>
            </a:r>
          </a:p>
        </p:txBody>
      </p:sp>
      <p:sp>
        <p:nvSpPr>
          <p:cNvPr id="40977" name="TextBox 9">
            <a:extLst>
              <a:ext uri="{FF2B5EF4-FFF2-40B4-BE49-F238E27FC236}">
                <a16:creationId xmlns:a16="http://schemas.microsoft.com/office/drawing/2014/main" id="{A4492EFB-7CCA-0406-9FA3-6B91688EAABE}"/>
              </a:ext>
            </a:extLst>
          </p:cNvPr>
          <p:cNvSpPr txBox="1">
            <a:spLocks noChangeArrowheads="1"/>
          </p:cNvSpPr>
          <p:nvPr/>
        </p:nvSpPr>
        <p:spPr bwMode="auto">
          <a:xfrm>
            <a:off x="3192462" y="5774128"/>
            <a:ext cx="2692467" cy="283796"/>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ctr">
              <a:defRPr/>
            </a:pPr>
            <a:r>
              <a:rPr lang="en-US" sz="1244" b="1" i="0" dirty="0">
                <a:latin typeface="Trebuchet MS" pitchFamily="34" charset="0"/>
              </a:rPr>
              <a:t>Male Partner’s Age </a:t>
            </a:r>
            <a:r>
              <a:rPr lang="en-US" sz="977" i="0" dirty="0">
                <a:latin typeface="Trebuchet MS" pitchFamily="34" charset="0"/>
              </a:rPr>
              <a:t>(Years</a:t>
            </a:r>
            <a:r>
              <a:rPr lang="en-US" sz="977" dirty="0">
                <a:latin typeface="Trebuchet MS" pitchFamily="34" charset="0"/>
              </a:rPr>
              <a:t>)</a:t>
            </a:r>
            <a:endParaRPr lang="en-US" sz="1244" dirty="0">
              <a:latin typeface="Trebuchet MS" pitchFamily="34" charset="0"/>
            </a:endParaRPr>
          </a:p>
        </p:txBody>
      </p:sp>
      <p:sp>
        <p:nvSpPr>
          <p:cNvPr id="40979" name="TextBox 22">
            <a:extLst>
              <a:ext uri="{FF2B5EF4-FFF2-40B4-BE49-F238E27FC236}">
                <a16:creationId xmlns:a16="http://schemas.microsoft.com/office/drawing/2014/main" id="{BC4DD7FC-CE1A-FA68-0276-22119DEC9DB0}"/>
              </a:ext>
            </a:extLst>
          </p:cNvPr>
          <p:cNvSpPr txBox="1">
            <a:spLocks noChangeArrowheads="1"/>
          </p:cNvSpPr>
          <p:nvPr/>
        </p:nvSpPr>
        <p:spPr bwMode="auto">
          <a:xfrm>
            <a:off x="5209310" y="3452656"/>
            <a:ext cx="1183411" cy="311175"/>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ctr">
              <a:defRPr/>
            </a:pPr>
            <a:r>
              <a:rPr lang="en-US" sz="1422" b="1" i="0" dirty="0">
                <a:solidFill>
                  <a:srgbClr val="FFFF00"/>
                </a:solidFill>
                <a:latin typeface="Calibri" panose="020F0502020204030204" pitchFamily="34" charset="0"/>
                <a:cs typeface="Calibri" panose="020F0502020204030204" pitchFamily="34" charset="0"/>
              </a:rPr>
              <a:t>2x longer</a:t>
            </a:r>
          </a:p>
        </p:txBody>
      </p:sp>
      <p:sp>
        <p:nvSpPr>
          <p:cNvPr id="40980" name="TextBox 22">
            <a:extLst>
              <a:ext uri="{FF2B5EF4-FFF2-40B4-BE49-F238E27FC236}">
                <a16:creationId xmlns:a16="http://schemas.microsoft.com/office/drawing/2014/main" id="{EB70AF78-4CA8-516D-8759-95C7169E45DB}"/>
              </a:ext>
            </a:extLst>
          </p:cNvPr>
          <p:cNvSpPr txBox="1">
            <a:spLocks noChangeArrowheads="1"/>
          </p:cNvSpPr>
          <p:nvPr/>
        </p:nvSpPr>
        <p:spPr bwMode="auto">
          <a:xfrm>
            <a:off x="6449591" y="1855993"/>
            <a:ext cx="1183411" cy="311175"/>
          </a:xfrm>
          <a:prstGeom prst="rect">
            <a:avLst/>
          </a:prstGeom>
          <a:noFill/>
          <a:ln>
            <a:noFill/>
          </a:ln>
        </p:spPr>
        <p:txBody>
          <a:bodyPr wrap="squar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ctr">
              <a:defRPr/>
            </a:pPr>
            <a:r>
              <a:rPr lang="en-US" sz="1422" b="1" i="0" dirty="0">
                <a:solidFill>
                  <a:srgbClr val="FFFF00"/>
                </a:solidFill>
                <a:latin typeface="Calibri" panose="020F0502020204030204" pitchFamily="34" charset="0"/>
                <a:cs typeface="Calibri" panose="020F0502020204030204" pitchFamily="34" charset="0"/>
              </a:rPr>
              <a:t>4x longer</a:t>
            </a:r>
          </a:p>
        </p:txBody>
      </p:sp>
      <p:pic>
        <p:nvPicPr>
          <p:cNvPr id="53262" name="Picture 28" descr="BradSideBar">
            <a:extLst>
              <a:ext uri="{FF2B5EF4-FFF2-40B4-BE49-F238E27FC236}">
                <a16:creationId xmlns:a16="http://schemas.microsoft.com/office/drawing/2014/main" id="{E696B437-3269-4D85-8269-0500DB7D6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513" y="1358900"/>
            <a:ext cx="108267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3" name="Group 16">
            <a:extLst>
              <a:ext uri="{FF2B5EF4-FFF2-40B4-BE49-F238E27FC236}">
                <a16:creationId xmlns:a16="http://schemas.microsoft.com/office/drawing/2014/main" id="{84642A1B-3083-A359-698D-DCDEDDF4D8E3}"/>
              </a:ext>
            </a:extLst>
          </p:cNvPr>
          <p:cNvGrpSpPr>
            <a:grpSpLocks/>
          </p:cNvGrpSpPr>
          <p:nvPr/>
        </p:nvGrpSpPr>
        <p:grpSpPr bwMode="auto">
          <a:xfrm>
            <a:off x="1414462" y="2188853"/>
            <a:ext cx="6251210" cy="3688576"/>
            <a:chOff x="2423904" y="3022600"/>
            <a:chExt cx="4662696" cy="2751138"/>
          </a:xfrm>
        </p:grpSpPr>
        <p:sp>
          <p:nvSpPr>
            <p:cNvPr id="40972" name="TextBox 4">
              <a:extLst>
                <a:ext uri="{FF2B5EF4-FFF2-40B4-BE49-F238E27FC236}">
                  <a16:creationId xmlns:a16="http://schemas.microsoft.com/office/drawing/2014/main" id="{343FBB2F-0A99-51B2-9307-FB91DB94D803}"/>
                </a:ext>
              </a:extLst>
            </p:cNvPr>
            <p:cNvSpPr txBox="1">
              <a:spLocks noChangeArrowheads="1"/>
            </p:cNvSpPr>
            <p:nvPr/>
          </p:nvSpPr>
          <p:spPr bwMode="auto">
            <a:xfrm>
              <a:off x="2674740" y="5507038"/>
              <a:ext cx="409593" cy="266700"/>
            </a:xfrm>
            <a:prstGeom prst="rect">
              <a:avLst/>
            </a:prstGeom>
            <a:noFill/>
            <a:ln>
              <a:noFill/>
            </a:ln>
          </p:spPr>
          <p:txBody>
            <a:bodyPr wrap="non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ctr">
                <a:defRPr/>
              </a:pPr>
              <a:r>
                <a:rPr lang="en-US" sz="1129" dirty="0">
                  <a:latin typeface="Trebuchet MS" pitchFamily="34" charset="0"/>
                </a:rPr>
                <a:t>&lt;25</a:t>
              </a:r>
            </a:p>
          </p:txBody>
        </p:sp>
        <p:sp>
          <p:nvSpPr>
            <p:cNvPr id="22541" name="TextBox 5">
              <a:extLst>
                <a:ext uri="{FF2B5EF4-FFF2-40B4-BE49-F238E27FC236}">
                  <a16:creationId xmlns:a16="http://schemas.microsoft.com/office/drawing/2014/main" id="{FF49D32A-099C-5652-C7BC-E6945C73D730}"/>
                </a:ext>
              </a:extLst>
            </p:cNvPr>
            <p:cNvSpPr txBox="1">
              <a:spLocks noChangeArrowheads="1"/>
            </p:cNvSpPr>
            <p:nvPr/>
          </p:nvSpPr>
          <p:spPr bwMode="auto">
            <a:xfrm>
              <a:off x="6361080" y="5507038"/>
              <a:ext cx="438170" cy="266700"/>
            </a:xfrm>
            <a:prstGeom prst="rect">
              <a:avLst/>
            </a:prstGeom>
            <a:noFill/>
            <a:ln>
              <a:noFill/>
            </a:ln>
          </p:spPr>
          <p:txBody>
            <a:bodyPr wrap="none">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a:spcBef>
                  <a:spcPct val="0"/>
                </a:spcBef>
                <a:buFontTx/>
                <a:buNone/>
                <a:defRPr/>
              </a:pPr>
              <a:r>
                <a:rPr lang="en-US" altLang="en-US" sz="1129" b="1" i="1" dirty="0">
                  <a:solidFill>
                    <a:srgbClr val="FFFFFF"/>
                  </a:solidFill>
                </a:rPr>
                <a:t>&gt;40</a:t>
              </a:r>
            </a:p>
          </p:txBody>
        </p:sp>
        <p:sp>
          <p:nvSpPr>
            <p:cNvPr id="22542" name="TextBox 6">
              <a:extLst>
                <a:ext uri="{FF2B5EF4-FFF2-40B4-BE49-F238E27FC236}">
                  <a16:creationId xmlns:a16="http://schemas.microsoft.com/office/drawing/2014/main" id="{B4C018F4-DBEB-D1AC-D1F3-9663F0F6256E}"/>
                </a:ext>
              </a:extLst>
            </p:cNvPr>
            <p:cNvSpPr txBox="1">
              <a:spLocks noChangeArrowheads="1"/>
            </p:cNvSpPr>
            <p:nvPr/>
          </p:nvSpPr>
          <p:spPr bwMode="auto">
            <a:xfrm>
              <a:off x="5389486" y="5507038"/>
              <a:ext cx="576289" cy="266700"/>
            </a:xfrm>
            <a:prstGeom prst="rect">
              <a:avLst/>
            </a:prstGeom>
            <a:noFill/>
            <a:ln>
              <a:noFill/>
            </a:ln>
          </p:spPr>
          <p:txBody>
            <a:bodyPr wrap="none">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a:spcBef>
                  <a:spcPct val="0"/>
                </a:spcBef>
                <a:buFontTx/>
                <a:buNone/>
                <a:defRPr/>
              </a:pPr>
              <a:r>
                <a:rPr lang="en-US" altLang="en-US" sz="1129" b="1" i="1" dirty="0">
                  <a:solidFill>
                    <a:srgbClr val="FFFFFF"/>
                  </a:solidFill>
                </a:rPr>
                <a:t>35-40</a:t>
              </a:r>
            </a:p>
          </p:txBody>
        </p:sp>
        <p:sp>
          <p:nvSpPr>
            <p:cNvPr id="22543" name="TextBox 7">
              <a:extLst>
                <a:ext uri="{FF2B5EF4-FFF2-40B4-BE49-F238E27FC236}">
                  <a16:creationId xmlns:a16="http://schemas.microsoft.com/office/drawing/2014/main" id="{9EE76151-686C-61A3-176E-1C96C1973E03}"/>
                </a:ext>
              </a:extLst>
            </p:cNvPr>
            <p:cNvSpPr txBox="1">
              <a:spLocks noChangeArrowheads="1"/>
            </p:cNvSpPr>
            <p:nvPr/>
          </p:nvSpPr>
          <p:spPr bwMode="auto">
            <a:xfrm>
              <a:off x="4416306" y="5507038"/>
              <a:ext cx="576288" cy="266700"/>
            </a:xfrm>
            <a:prstGeom prst="rect">
              <a:avLst/>
            </a:prstGeom>
            <a:noFill/>
            <a:ln>
              <a:noFill/>
            </a:ln>
          </p:spPr>
          <p:txBody>
            <a:bodyPr wrap="none">
              <a:spAutoFit/>
            </a:bodyPr>
            <a:lstStyle>
              <a:lvl1pPr>
                <a:spcBef>
                  <a:spcPct val="20000"/>
                </a:spcBef>
                <a:buChar char="•"/>
                <a:defRPr sz="3200">
                  <a:solidFill>
                    <a:schemeClr val="bg1"/>
                  </a:solidFill>
                  <a:latin typeface="Trebuchet MS" panose="020B0603020202020204" pitchFamily="34" charset="0"/>
                </a:defRPr>
              </a:lvl1pPr>
              <a:lvl2pPr marL="742950" indent="-285750">
                <a:spcBef>
                  <a:spcPct val="20000"/>
                </a:spcBef>
                <a:buChar char="–"/>
                <a:defRPr sz="2800">
                  <a:solidFill>
                    <a:schemeClr val="bg1"/>
                  </a:solidFill>
                  <a:latin typeface="Trebuchet MS" panose="020B0603020202020204" pitchFamily="34" charset="0"/>
                </a:defRPr>
              </a:lvl2pPr>
              <a:lvl3pPr marL="1143000" indent="-228600">
                <a:spcBef>
                  <a:spcPct val="20000"/>
                </a:spcBef>
                <a:buChar char="•"/>
                <a:defRPr sz="2400">
                  <a:solidFill>
                    <a:schemeClr val="bg1"/>
                  </a:solidFill>
                  <a:latin typeface="Trebuchet MS" panose="020B0603020202020204" pitchFamily="34" charset="0"/>
                </a:defRPr>
              </a:lvl3pPr>
              <a:lvl4pPr marL="1600200" indent="-228600">
                <a:spcBef>
                  <a:spcPct val="20000"/>
                </a:spcBef>
                <a:buChar char="–"/>
                <a:defRPr sz="2000">
                  <a:solidFill>
                    <a:schemeClr val="bg1"/>
                  </a:solidFill>
                  <a:latin typeface="Trebuchet MS" panose="020B0603020202020204" pitchFamily="34" charset="0"/>
                </a:defRPr>
              </a:lvl4pPr>
              <a:lvl5pPr marL="2057400" indent="-228600">
                <a:spcBef>
                  <a:spcPct val="20000"/>
                </a:spcBef>
                <a:buChar char="»"/>
                <a:defRPr sz="2000">
                  <a:solidFill>
                    <a:schemeClr val="bg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defRPr>
              </a:lvl9pPr>
            </a:lstStyle>
            <a:p>
              <a:pPr algn="ctr">
                <a:spcBef>
                  <a:spcPct val="0"/>
                </a:spcBef>
                <a:buFontTx/>
                <a:buNone/>
                <a:defRPr/>
              </a:pPr>
              <a:r>
                <a:rPr lang="en-US" altLang="en-US" sz="1129" b="1" i="1">
                  <a:solidFill>
                    <a:srgbClr val="FFFFFF"/>
                  </a:solidFill>
                </a:rPr>
                <a:t>30-35</a:t>
              </a:r>
            </a:p>
          </p:txBody>
        </p:sp>
        <p:sp>
          <p:nvSpPr>
            <p:cNvPr id="40976" name="TextBox 8">
              <a:extLst>
                <a:ext uri="{FF2B5EF4-FFF2-40B4-BE49-F238E27FC236}">
                  <a16:creationId xmlns:a16="http://schemas.microsoft.com/office/drawing/2014/main" id="{CCE6620A-8EA4-69B6-F9F8-EA35C63D4B21}"/>
                </a:ext>
              </a:extLst>
            </p:cNvPr>
            <p:cNvSpPr txBox="1">
              <a:spLocks noChangeArrowheads="1"/>
            </p:cNvSpPr>
            <p:nvPr/>
          </p:nvSpPr>
          <p:spPr bwMode="auto">
            <a:xfrm>
              <a:off x="3481226" y="5507038"/>
              <a:ext cx="539774" cy="266700"/>
            </a:xfrm>
            <a:prstGeom prst="rect">
              <a:avLst/>
            </a:prstGeom>
            <a:noFill/>
            <a:ln>
              <a:noFill/>
            </a:ln>
          </p:spPr>
          <p:txBody>
            <a:bodyPr wrap="non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lgn="ctr">
                <a:defRPr/>
              </a:pPr>
              <a:r>
                <a:rPr lang="en-US" sz="1129">
                  <a:latin typeface="Trebuchet MS" pitchFamily="34" charset="0"/>
                </a:rPr>
                <a:t>25-30</a:t>
              </a:r>
            </a:p>
          </p:txBody>
        </p:sp>
        <p:sp>
          <p:nvSpPr>
            <p:cNvPr id="23" name="TextBox 4">
              <a:extLst>
                <a:ext uri="{FF2B5EF4-FFF2-40B4-BE49-F238E27FC236}">
                  <a16:creationId xmlns:a16="http://schemas.microsoft.com/office/drawing/2014/main" id="{4381C212-00C1-2F4C-5E13-1711BC6E95A9}"/>
                </a:ext>
              </a:extLst>
            </p:cNvPr>
            <p:cNvSpPr txBox="1">
              <a:spLocks noChangeArrowheads="1"/>
            </p:cNvSpPr>
            <p:nvPr/>
          </p:nvSpPr>
          <p:spPr bwMode="auto">
            <a:xfrm>
              <a:off x="2673153" y="5303838"/>
              <a:ext cx="460396" cy="193675"/>
            </a:xfrm>
            <a:prstGeom prst="rect">
              <a:avLst/>
            </a:prstGeom>
            <a:noFill/>
            <a:ln>
              <a:noFill/>
            </a:ln>
          </p:spPr>
          <p:txBody>
            <a:bodyPr wrap="non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defRPr/>
              </a:pPr>
              <a:r>
                <a:rPr lang="en-US" sz="658" i="0" dirty="0">
                  <a:solidFill>
                    <a:schemeClr val="tx1"/>
                  </a:solidFill>
                  <a:latin typeface="Trebuchet MS" pitchFamily="34" charset="0"/>
                </a:rPr>
                <a:t>months</a:t>
              </a:r>
            </a:p>
          </p:txBody>
        </p:sp>
        <p:sp>
          <p:nvSpPr>
            <p:cNvPr id="28" name="TextBox 4">
              <a:extLst>
                <a:ext uri="{FF2B5EF4-FFF2-40B4-BE49-F238E27FC236}">
                  <a16:creationId xmlns:a16="http://schemas.microsoft.com/office/drawing/2014/main" id="{10925E70-5686-AF4E-02EB-C1014B7E2C3F}"/>
                </a:ext>
              </a:extLst>
            </p:cNvPr>
            <p:cNvSpPr txBox="1">
              <a:spLocks noChangeArrowheads="1"/>
            </p:cNvSpPr>
            <p:nvPr/>
          </p:nvSpPr>
          <p:spPr bwMode="auto">
            <a:xfrm>
              <a:off x="3868593" y="5111750"/>
              <a:ext cx="460396" cy="193675"/>
            </a:xfrm>
            <a:prstGeom prst="rect">
              <a:avLst/>
            </a:prstGeom>
            <a:noFill/>
            <a:ln>
              <a:noFill/>
            </a:ln>
          </p:spPr>
          <p:txBody>
            <a:bodyPr wrap="non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defRPr/>
              </a:pPr>
              <a:r>
                <a:rPr lang="en-US" sz="658" i="0" dirty="0">
                  <a:solidFill>
                    <a:schemeClr val="tx1"/>
                  </a:solidFill>
                  <a:latin typeface="Trebuchet MS" pitchFamily="34" charset="0"/>
                </a:rPr>
                <a:t>months</a:t>
              </a:r>
            </a:p>
          </p:txBody>
        </p:sp>
        <p:sp>
          <p:nvSpPr>
            <p:cNvPr id="29" name="TextBox 4">
              <a:extLst>
                <a:ext uri="{FF2B5EF4-FFF2-40B4-BE49-F238E27FC236}">
                  <a16:creationId xmlns:a16="http://schemas.microsoft.com/office/drawing/2014/main" id="{D0B596B5-808F-32BB-9BF7-7624A5A9AB26}"/>
                </a:ext>
              </a:extLst>
            </p:cNvPr>
            <p:cNvSpPr txBox="1">
              <a:spLocks noChangeArrowheads="1"/>
            </p:cNvSpPr>
            <p:nvPr/>
          </p:nvSpPr>
          <p:spPr bwMode="auto">
            <a:xfrm>
              <a:off x="4703656" y="5111750"/>
              <a:ext cx="460396" cy="193675"/>
            </a:xfrm>
            <a:prstGeom prst="rect">
              <a:avLst/>
            </a:prstGeom>
            <a:noFill/>
            <a:ln>
              <a:noFill/>
            </a:ln>
          </p:spPr>
          <p:txBody>
            <a:bodyPr wrap="non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defRPr/>
              </a:pPr>
              <a:r>
                <a:rPr lang="en-US" sz="658" i="0" dirty="0">
                  <a:solidFill>
                    <a:schemeClr val="tx1"/>
                  </a:solidFill>
                  <a:latin typeface="Trebuchet MS" pitchFamily="34" charset="0"/>
                </a:rPr>
                <a:t>months</a:t>
              </a:r>
            </a:p>
          </p:txBody>
        </p:sp>
        <p:sp>
          <p:nvSpPr>
            <p:cNvPr id="30" name="TextBox 4">
              <a:extLst>
                <a:ext uri="{FF2B5EF4-FFF2-40B4-BE49-F238E27FC236}">
                  <a16:creationId xmlns:a16="http://schemas.microsoft.com/office/drawing/2014/main" id="{3ABB38A7-7923-D3D9-5D19-BB9B2A20A3FF}"/>
                </a:ext>
              </a:extLst>
            </p:cNvPr>
            <p:cNvSpPr txBox="1">
              <a:spLocks noChangeArrowheads="1"/>
            </p:cNvSpPr>
            <p:nvPr/>
          </p:nvSpPr>
          <p:spPr bwMode="auto">
            <a:xfrm>
              <a:off x="5743515" y="4819650"/>
              <a:ext cx="460396" cy="193675"/>
            </a:xfrm>
            <a:prstGeom prst="rect">
              <a:avLst/>
            </a:prstGeom>
            <a:noFill/>
            <a:ln>
              <a:noFill/>
            </a:ln>
          </p:spPr>
          <p:txBody>
            <a:bodyPr wrap="none">
              <a:spAutoFit/>
            </a:bodyPr>
            <a:lstStyle>
              <a:lvl1pPr eaLnBrk="0" hangingPunct="0">
                <a:defRPr sz="2000" i="1">
                  <a:solidFill>
                    <a:srgbClr val="FFFFFF"/>
                  </a:solidFill>
                  <a:latin typeface="Tahoma" pitchFamily="34" charset="0"/>
                  <a:ea typeface="ＭＳ Ｐゴシック" pitchFamily="34" charset="-128"/>
                </a:defRPr>
              </a:lvl1pPr>
              <a:lvl2pPr marL="742950" indent="-285750" eaLnBrk="0" hangingPunct="0">
                <a:defRPr sz="2000" i="1">
                  <a:solidFill>
                    <a:srgbClr val="FFFFFF"/>
                  </a:solidFill>
                  <a:latin typeface="Tahoma" pitchFamily="34" charset="0"/>
                  <a:ea typeface="ＭＳ Ｐゴシック" pitchFamily="34" charset="-128"/>
                </a:defRPr>
              </a:lvl2pPr>
              <a:lvl3pPr marL="1143000" indent="-228600" eaLnBrk="0" hangingPunct="0">
                <a:defRPr sz="2000" i="1">
                  <a:solidFill>
                    <a:srgbClr val="FFFFFF"/>
                  </a:solidFill>
                  <a:latin typeface="Tahoma" pitchFamily="34" charset="0"/>
                  <a:ea typeface="ＭＳ Ｐゴシック" pitchFamily="34" charset="-128"/>
                </a:defRPr>
              </a:lvl3pPr>
              <a:lvl4pPr marL="1600200" indent="-228600" eaLnBrk="0" hangingPunct="0">
                <a:defRPr sz="2000" i="1">
                  <a:solidFill>
                    <a:srgbClr val="FFFFFF"/>
                  </a:solidFill>
                  <a:latin typeface="Tahoma" pitchFamily="34" charset="0"/>
                  <a:ea typeface="ＭＳ Ｐゴシック" pitchFamily="34" charset="-128"/>
                </a:defRPr>
              </a:lvl4pPr>
              <a:lvl5pPr marL="2057400" indent="-228600" eaLnBrk="0" hangingPunct="0">
                <a:defRPr sz="2000" i="1">
                  <a:solidFill>
                    <a:srgbClr val="FFFFFF"/>
                  </a:solidFill>
                  <a:latin typeface="Tahoma" pitchFamily="34" charset="0"/>
                  <a:ea typeface="ＭＳ Ｐゴシック" pitchFamily="34" charset="-128"/>
                </a:defRPr>
              </a:lvl5pPr>
              <a:lvl6pPr marL="25146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6pPr>
              <a:lvl7pPr marL="29718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7pPr>
              <a:lvl8pPr marL="34290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8pPr>
              <a:lvl9pPr marL="3886200" indent="-228600" eaLnBrk="0" fontAlgn="base" hangingPunct="0">
                <a:spcBef>
                  <a:spcPct val="0"/>
                </a:spcBef>
                <a:spcAft>
                  <a:spcPct val="0"/>
                </a:spcAft>
                <a:defRPr sz="2000" i="1">
                  <a:solidFill>
                    <a:srgbClr val="FFFFFF"/>
                  </a:solidFill>
                  <a:latin typeface="Tahoma" pitchFamily="34" charset="0"/>
                  <a:ea typeface="ＭＳ Ｐゴシック" pitchFamily="34" charset="-128"/>
                </a:defRPr>
              </a:lvl9pPr>
            </a:lstStyle>
            <a:p>
              <a:pPr>
                <a:defRPr/>
              </a:pPr>
              <a:r>
                <a:rPr lang="en-US" sz="658" i="0" dirty="0">
                  <a:solidFill>
                    <a:schemeClr val="tx1"/>
                  </a:solidFill>
                  <a:latin typeface="Trebuchet MS" pitchFamily="34" charset="0"/>
                </a:rPr>
                <a:t>months</a:t>
              </a:r>
            </a:p>
          </p:txBody>
        </p:sp>
        <p:sp>
          <p:nvSpPr>
            <p:cNvPr id="53273" name="Rectangle 1">
              <a:extLst>
                <a:ext uri="{FF2B5EF4-FFF2-40B4-BE49-F238E27FC236}">
                  <a16:creationId xmlns:a16="http://schemas.microsoft.com/office/drawing/2014/main" id="{0D16C8D6-B47F-350F-2404-5CEA72C90BFC}"/>
                </a:ext>
              </a:extLst>
            </p:cNvPr>
            <p:cNvSpPr>
              <a:spLocks noChangeArrowheads="1"/>
            </p:cNvSpPr>
            <p:nvPr/>
          </p:nvSpPr>
          <p:spPr bwMode="auto">
            <a:xfrm>
              <a:off x="2423904" y="4984750"/>
              <a:ext cx="930424" cy="522288"/>
            </a:xfrm>
            <a:prstGeom prst="rect">
              <a:avLst/>
            </a:prstGeom>
            <a:gradFill rotWithShape="1">
              <a:gsLst>
                <a:gs pos="0">
                  <a:srgbClr val="A04800"/>
                </a:gs>
                <a:gs pos="50000">
                  <a:srgbClr val="E66B00"/>
                </a:gs>
                <a:gs pos="100000">
                  <a:srgbClr val="FF8100"/>
                </a:gs>
              </a:gsLst>
              <a:lin ang="5400000" scaled="1"/>
            </a:gra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74" name="Rectangle 2">
              <a:extLst>
                <a:ext uri="{FF2B5EF4-FFF2-40B4-BE49-F238E27FC236}">
                  <a16:creationId xmlns:a16="http://schemas.microsoft.com/office/drawing/2014/main" id="{DBFE7AD1-FFA3-9C60-4DFE-B3AFC6F974B2}"/>
                </a:ext>
              </a:extLst>
            </p:cNvPr>
            <p:cNvSpPr>
              <a:spLocks noChangeArrowheads="1"/>
            </p:cNvSpPr>
            <p:nvPr/>
          </p:nvSpPr>
          <p:spPr bwMode="auto">
            <a:xfrm>
              <a:off x="3356972" y="4800600"/>
              <a:ext cx="930424" cy="706438"/>
            </a:xfrm>
            <a:prstGeom prst="rect">
              <a:avLst/>
            </a:prstGeom>
            <a:gradFill rotWithShape="1">
              <a:gsLst>
                <a:gs pos="0">
                  <a:srgbClr val="A04800"/>
                </a:gs>
                <a:gs pos="50000">
                  <a:srgbClr val="E66B00"/>
                </a:gs>
                <a:gs pos="100000">
                  <a:srgbClr val="FF8100"/>
                </a:gs>
              </a:gsLst>
              <a:lin ang="5400000" scaled="1"/>
            </a:gra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75" name="Rectangle 3">
              <a:extLst>
                <a:ext uri="{FF2B5EF4-FFF2-40B4-BE49-F238E27FC236}">
                  <a16:creationId xmlns:a16="http://schemas.microsoft.com/office/drawing/2014/main" id="{D9385F63-9098-0B84-F9B7-F08A1EFB61D7}"/>
                </a:ext>
              </a:extLst>
            </p:cNvPr>
            <p:cNvSpPr>
              <a:spLocks noChangeArrowheads="1"/>
            </p:cNvSpPr>
            <p:nvPr/>
          </p:nvSpPr>
          <p:spPr bwMode="auto">
            <a:xfrm>
              <a:off x="4290040" y="4832350"/>
              <a:ext cx="930424" cy="674688"/>
            </a:xfrm>
            <a:prstGeom prst="rect">
              <a:avLst/>
            </a:prstGeom>
            <a:gradFill rotWithShape="1">
              <a:gsLst>
                <a:gs pos="0">
                  <a:srgbClr val="A04800"/>
                </a:gs>
                <a:gs pos="50000">
                  <a:srgbClr val="E66B00"/>
                </a:gs>
                <a:gs pos="100000">
                  <a:srgbClr val="FF8100"/>
                </a:gs>
              </a:gsLst>
              <a:lin ang="5400000" scaled="1"/>
            </a:gra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76" name="Rectangle 4">
              <a:extLst>
                <a:ext uri="{FF2B5EF4-FFF2-40B4-BE49-F238E27FC236}">
                  <a16:creationId xmlns:a16="http://schemas.microsoft.com/office/drawing/2014/main" id="{D0C2D865-2EE2-1C45-B276-C253D3B5F2AF}"/>
                </a:ext>
              </a:extLst>
            </p:cNvPr>
            <p:cNvSpPr>
              <a:spLocks noChangeArrowheads="1"/>
            </p:cNvSpPr>
            <p:nvPr/>
          </p:nvSpPr>
          <p:spPr bwMode="auto">
            <a:xfrm>
              <a:off x="5223108" y="4203700"/>
              <a:ext cx="930424" cy="1303338"/>
            </a:xfrm>
            <a:prstGeom prst="rect">
              <a:avLst/>
            </a:prstGeom>
            <a:gradFill rotWithShape="1">
              <a:gsLst>
                <a:gs pos="0">
                  <a:srgbClr val="A04800"/>
                </a:gs>
                <a:gs pos="50000">
                  <a:srgbClr val="E66B00"/>
                </a:gs>
                <a:gs pos="100000">
                  <a:srgbClr val="FF8100"/>
                </a:gs>
              </a:gsLst>
              <a:lin ang="5400000" scaled="1"/>
            </a:gra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77" name="Rectangle 5">
              <a:extLst>
                <a:ext uri="{FF2B5EF4-FFF2-40B4-BE49-F238E27FC236}">
                  <a16:creationId xmlns:a16="http://schemas.microsoft.com/office/drawing/2014/main" id="{24346913-FA41-F05D-39AF-F02424069D8D}"/>
                </a:ext>
              </a:extLst>
            </p:cNvPr>
            <p:cNvSpPr>
              <a:spLocks noChangeArrowheads="1"/>
            </p:cNvSpPr>
            <p:nvPr/>
          </p:nvSpPr>
          <p:spPr bwMode="auto">
            <a:xfrm>
              <a:off x="6156176" y="3022600"/>
              <a:ext cx="930424" cy="2484438"/>
            </a:xfrm>
            <a:prstGeom prst="rect">
              <a:avLst/>
            </a:prstGeom>
            <a:gradFill rotWithShape="1">
              <a:gsLst>
                <a:gs pos="0">
                  <a:srgbClr val="A04800"/>
                </a:gs>
                <a:gs pos="50000">
                  <a:srgbClr val="E66B00"/>
                </a:gs>
                <a:gs pos="100000">
                  <a:srgbClr val="FF8100"/>
                </a:gs>
              </a:gsLst>
              <a:lin ang="5400000" scaled="1"/>
            </a:gradFill>
            <a:ln w="19050" algn="ctr">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3278" name="TextBox 4">
              <a:extLst>
                <a:ext uri="{FF2B5EF4-FFF2-40B4-BE49-F238E27FC236}">
                  <a16:creationId xmlns:a16="http://schemas.microsoft.com/office/drawing/2014/main" id="{CD428E93-7AB4-C761-09A2-4E56E4E4D034}"/>
                </a:ext>
              </a:extLst>
            </p:cNvPr>
            <p:cNvSpPr txBox="1">
              <a:spLocks noChangeArrowheads="1"/>
            </p:cNvSpPr>
            <p:nvPr/>
          </p:nvSpPr>
          <p:spPr bwMode="auto">
            <a:xfrm>
              <a:off x="2691401" y="4947168"/>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600">
                  <a:latin typeface="Calibri" panose="020F0502020204030204" pitchFamily="34" charset="0"/>
                  <a:cs typeface="Calibri" panose="020F0502020204030204" pitchFamily="34" charset="0"/>
                </a:rPr>
                <a:t>4.6</a:t>
              </a:r>
            </a:p>
          </p:txBody>
        </p:sp>
        <p:sp>
          <p:nvSpPr>
            <p:cNvPr id="53279" name="TextBox 5">
              <a:extLst>
                <a:ext uri="{FF2B5EF4-FFF2-40B4-BE49-F238E27FC236}">
                  <a16:creationId xmlns:a16="http://schemas.microsoft.com/office/drawing/2014/main" id="{866228D3-C785-6905-39EB-0B3AE2B2F033}"/>
                </a:ext>
              </a:extLst>
            </p:cNvPr>
            <p:cNvSpPr txBox="1">
              <a:spLocks noChangeArrowheads="1"/>
            </p:cNvSpPr>
            <p:nvPr/>
          </p:nvSpPr>
          <p:spPr bwMode="auto">
            <a:xfrm>
              <a:off x="6408999" y="49471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600" b="1">
                  <a:latin typeface="Calibri" panose="020F0502020204030204" pitchFamily="34" charset="0"/>
                  <a:cs typeface="Calibri" panose="020F0502020204030204" pitchFamily="34" charset="0"/>
                </a:rPr>
                <a:t>22</a:t>
              </a:r>
            </a:p>
          </p:txBody>
        </p:sp>
        <p:sp>
          <p:nvSpPr>
            <p:cNvPr id="53280" name="TextBox 6">
              <a:extLst>
                <a:ext uri="{FF2B5EF4-FFF2-40B4-BE49-F238E27FC236}">
                  <a16:creationId xmlns:a16="http://schemas.microsoft.com/office/drawing/2014/main" id="{167AAC9E-7FD3-67B6-787C-875DF90FD5D9}"/>
                </a:ext>
              </a:extLst>
            </p:cNvPr>
            <p:cNvSpPr txBox="1">
              <a:spLocks noChangeArrowheads="1"/>
            </p:cNvSpPr>
            <p:nvPr/>
          </p:nvSpPr>
          <p:spPr bwMode="auto">
            <a:xfrm>
              <a:off x="5360177" y="4947168"/>
              <a:ext cx="551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600" b="1">
                  <a:latin typeface="Calibri" panose="020F0502020204030204" pitchFamily="34" charset="0"/>
                  <a:cs typeface="Calibri" panose="020F0502020204030204" pitchFamily="34" charset="0"/>
                </a:rPr>
                <a:t>11.5</a:t>
              </a:r>
            </a:p>
          </p:txBody>
        </p:sp>
        <p:sp>
          <p:nvSpPr>
            <p:cNvPr id="53281" name="TextBox 7">
              <a:extLst>
                <a:ext uri="{FF2B5EF4-FFF2-40B4-BE49-F238E27FC236}">
                  <a16:creationId xmlns:a16="http://schemas.microsoft.com/office/drawing/2014/main" id="{F5629100-4705-F8A3-80D4-6657106DF47D}"/>
                </a:ext>
              </a:extLst>
            </p:cNvPr>
            <p:cNvSpPr txBox="1">
              <a:spLocks noChangeArrowheads="1"/>
            </p:cNvSpPr>
            <p:nvPr/>
          </p:nvSpPr>
          <p:spPr bwMode="auto">
            <a:xfrm>
              <a:off x="4574245" y="4947168"/>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600" b="1">
                  <a:latin typeface="Calibri" panose="020F0502020204030204" pitchFamily="34" charset="0"/>
                  <a:cs typeface="Calibri" panose="020F0502020204030204" pitchFamily="34" charset="0"/>
                </a:rPr>
                <a:t>6</a:t>
              </a:r>
            </a:p>
          </p:txBody>
        </p:sp>
        <p:sp>
          <p:nvSpPr>
            <p:cNvPr id="53282" name="TextBox 8">
              <a:extLst>
                <a:ext uri="{FF2B5EF4-FFF2-40B4-BE49-F238E27FC236}">
                  <a16:creationId xmlns:a16="http://schemas.microsoft.com/office/drawing/2014/main" id="{D224D892-3DC9-99AA-3665-0C245CC98E12}"/>
                </a:ext>
              </a:extLst>
            </p:cNvPr>
            <p:cNvSpPr txBox="1">
              <a:spLocks noChangeArrowheads="1"/>
            </p:cNvSpPr>
            <p:nvPr/>
          </p:nvSpPr>
          <p:spPr bwMode="auto">
            <a:xfrm>
              <a:off x="3632823" y="4947168"/>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600">
                  <a:latin typeface="Calibri" panose="020F0502020204030204" pitchFamily="34" charset="0"/>
                  <a:cs typeface="Calibri" panose="020F0502020204030204" pitchFamily="34" charset="0"/>
                </a:rPr>
                <a:t>6.2</a:t>
              </a:r>
            </a:p>
          </p:txBody>
        </p:sp>
        <p:sp>
          <p:nvSpPr>
            <p:cNvPr id="53283" name="TextBox 4">
              <a:extLst>
                <a:ext uri="{FF2B5EF4-FFF2-40B4-BE49-F238E27FC236}">
                  <a16:creationId xmlns:a16="http://schemas.microsoft.com/office/drawing/2014/main" id="{AE28BB2A-3283-8DB2-7BC6-FFAC15C53049}"/>
                </a:ext>
              </a:extLst>
            </p:cNvPr>
            <p:cNvSpPr txBox="1">
              <a:spLocks noChangeArrowheads="1"/>
            </p:cNvSpPr>
            <p:nvPr/>
          </p:nvSpPr>
          <p:spPr bwMode="auto">
            <a:xfrm>
              <a:off x="2604037" y="5157192"/>
              <a:ext cx="6190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100">
                  <a:latin typeface="Calibri" panose="020F0502020204030204" pitchFamily="34" charset="0"/>
                  <a:cs typeface="Calibri" panose="020F0502020204030204" pitchFamily="34" charset="0"/>
                </a:rPr>
                <a:t>months</a:t>
              </a:r>
            </a:p>
          </p:txBody>
        </p:sp>
        <p:sp>
          <p:nvSpPr>
            <p:cNvPr id="53284" name="TextBox 5">
              <a:extLst>
                <a:ext uri="{FF2B5EF4-FFF2-40B4-BE49-F238E27FC236}">
                  <a16:creationId xmlns:a16="http://schemas.microsoft.com/office/drawing/2014/main" id="{D202511E-2969-5E1F-18F7-6FABE89300D9}"/>
                </a:ext>
              </a:extLst>
            </p:cNvPr>
            <p:cNvSpPr txBox="1">
              <a:spLocks noChangeArrowheads="1"/>
            </p:cNvSpPr>
            <p:nvPr/>
          </p:nvSpPr>
          <p:spPr bwMode="auto">
            <a:xfrm>
              <a:off x="6295987" y="5157192"/>
              <a:ext cx="6190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100">
                  <a:latin typeface="Calibri" panose="020F0502020204030204" pitchFamily="34" charset="0"/>
                  <a:cs typeface="Calibri" panose="020F0502020204030204" pitchFamily="34" charset="0"/>
                </a:rPr>
                <a:t>months</a:t>
              </a:r>
            </a:p>
          </p:txBody>
        </p:sp>
        <p:sp>
          <p:nvSpPr>
            <p:cNvPr id="53285" name="TextBox 6">
              <a:extLst>
                <a:ext uri="{FF2B5EF4-FFF2-40B4-BE49-F238E27FC236}">
                  <a16:creationId xmlns:a16="http://schemas.microsoft.com/office/drawing/2014/main" id="{99277E57-99E1-A186-CF40-9E9EA0ECA511}"/>
                </a:ext>
              </a:extLst>
            </p:cNvPr>
            <p:cNvSpPr txBox="1">
              <a:spLocks noChangeArrowheads="1"/>
            </p:cNvSpPr>
            <p:nvPr/>
          </p:nvSpPr>
          <p:spPr bwMode="auto">
            <a:xfrm>
              <a:off x="5326514" y="5157192"/>
              <a:ext cx="6190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100">
                  <a:latin typeface="Calibri" panose="020F0502020204030204" pitchFamily="34" charset="0"/>
                  <a:cs typeface="Calibri" panose="020F0502020204030204" pitchFamily="34" charset="0"/>
                </a:rPr>
                <a:t>months</a:t>
              </a:r>
            </a:p>
          </p:txBody>
        </p:sp>
        <p:sp>
          <p:nvSpPr>
            <p:cNvPr id="53286" name="TextBox 7">
              <a:extLst>
                <a:ext uri="{FF2B5EF4-FFF2-40B4-BE49-F238E27FC236}">
                  <a16:creationId xmlns:a16="http://schemas.microsoft.com/office/drawing/2014/main" id="{F831E66C-60BE-57A1-675D-639906AEEF29}"/>
                </a:ext>
              </a:extLst>
            </p:cNvPr>
            <p:cNvSpPr txBox="1">
              <a:spLocks noChangeArrowheads="1"/>
            </p:cNvSpPr>
            <p:nvPr/>
          </p:nvSpPr>
          <p:spPr bwMode="auto">
            <a:xfrm>
              <a:off x="4409136" y="5157192"/>
              <a:ext cx="6190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100">
                  <a:latin typeface="Calibri" panose="020F0502020204030204" pitchFamily="34" charset="0"/>
                  <a:cs typeface="Calibri" panose="020F0502020204030204" pitchFamily="34" charset="0"/>
                </a:rPr>
                <a:t>months</a:t>
              </a:r>
            </a:p>
          </p:txBody>
        </p:sp>
        <p:sp>
          <p:nvSpPr>
            <p:cNvPr id="53287" name="TextBox 8">
              <a:extLst>
                <a:ext uri="{FF2B5EF4-FFF2-40B4-BE49-F238E27FC236}">
                  <a16:creationId xmlns:a16="http://schemas.microsoft.com/office/drawing/2014/main" id="{75440F77-D362-6302-82ED-9F466D316D6B}"/>
                </a:ext>
              </a:extLst>
            </p:cNvPr>
            <p:cNvSpPr txBox="1">
              <a:spLocks noChangeArrowheads="1"/>
            </p:cNvSpPr>
            <p:nvPr/>
          </p:nvSpPr>
          <p:spPr bwMode="auto">
            <a:xfrm>
              <a:off x="3545459" y="5157192"/>
              <a:ext cx="6190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lgn="ctr">
                <a:spcBef>
                  <a:spcPct val="0"/>
                </a:spcBef>
                <a:buSzTx/>
                <a:buFontTx/>
                <a:buNone/>
              </a:pPr>
              <a:r>
                <a:rPr lang="en-US" altLang="en-US" sz="1100">
                  <a:latin typeface="Calibri" panose="020F0502020204030204" pitchFamily="34" charset="0"/>
                  <a:cs typeface="Calibri" panose="020F0502020204030204" pitchFamily="34" charset="0"/>
                </a:rPr>
                <a:t>months</a:t>
              </a:r>
            </a:p>
            <a:p>
              <a:pPr algn="ctr">
                <a:spcBef>
                  <a:spcPct val="0"/>
                </a:spcBef>
                <a:buSzTx/>
                <a:buFontTx/>
                <a:buNone/>
              </a:pPr>
              <a:endParaRPr lang="en-US" altLang="en-US" sz="1100">
                <a:latin typeface="Calibri" panose="020F0502020204030204" pitchFamily="34" charset="0"/>
                <a:cs typeface="Calibri" panose="020F0502020204030204" pitchFamily="34" charset="0"/>
              </a:endParaRPr>
            </a:p>
          </p:txBody>
        </p:sp>
      </p:grpSp>
    </p:spTree>
  </p:cSld>
  <p:clrMapOvr>
    <a:masterClrMapping/>
  </p:clrMapOvr>
  <p:transition>
    <p:cut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B56521-10EA-C150-D223-3DA6565E5F0F}"/>
              </a:ext>
            </a:extLst>
          </p:cNvPr>
          <p:cNvSpPr>
            <a:spLocks noGrp="1" noChangeArrowheads="1"/>
          </p:cNvSpPr>
          <p:nvPr>
            <p:ph type="title"/>
          </p:nvPr>
        </p:nvSpPr>
        <p:spPr>
          <a:xfrm>
            <a:off x="602771" y="582463"/>
            <a:ext cx="7005728" cy="1017588"/>
          </a:xfrm>
        </p:spPr>
        <p:txBody>
          <a:bodyPr/>
          <a:lstStyle/>
          <a:p>
            <a:pPr>
              <a:defRPr/>
            </a:pPr>
            <a:r>
              <a:rPr lang="en-AU" sz="2400" b="0" dirty="0">
                <a:solidFill>
                  <a:srgbClr val="FFFFFF"/>
                </a:solidFill>
                <a:latin typeface="Calibri" panose="020F0502020204030204" pitchFamily="34" charset="0"/>
                <a:cs typeface="Calibri" panose="020F0502020204030204" pitchFamily="34" charset="0"/>
              </a:rPr>
              <a:t>Lifestyle changes and oral antioxidants have been shown to be very effective in reducing sperm DNA damage but take 6 to 8 weeks to be fully effective</a:t>
            </a:r>
          </a:p>
        </p:txBody>
      </p:sp>
      <p:pic>
        <p:nvPicPr>
          <p:cNvPr id="58370" name="Picture 2" descr="021 dna fragmentation.jpg">
            <a:extLst>
              <a:ext uri="{FF2B5EF4-FFF2-40B4-BE49-F238E27FC236}">
                <a16:creationId xmlns:a16="http://schemas.microsoft.com/office/drawing/2014/main" id="{9B076057-57E6-7592-FDC7-20CB43DE8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106613"/>
            <a:ext cx="6773863" cy="4419600"/>
          </a:xfrm>
          <a:prstGeom prst="rect">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0B12CC0-0BF2-386E-C11B-AAAA74BA9323}"/>
              </a:ext>
            </a:extLst>
          </p:cNvPr>
          <p:cNvSpPr>
            <a:spLocks noChangeArrowheads="1"/>
          </p:cNvSpPr>
          <p:nvPr/>
        </p:nvSpPr>
        <p:spPr bwMode="auto">
          <a:xfrm>
            <a:off x="609600" y="485775"/>
            <a:ext cx="5575300" cy="1287463"/>
          </a:xfrm>
          <a:prstGeom prst="rect">
            <a:avLst/>
          </a:prstGeom>
          <a:noFill/>
          <a:ln>
            <a:noFill/>
          </a:ln>
          <a:effectLst/>
        </p:spPr>
        <p:txBody>
          <a:bodyPr lIns="80428" tIns="39508" rIns="80428" bIns="39508"/>
          <a:lstStyle>
            <a:lvl1pPr defTabSz="863600">
              <a:defRPr sz="2400">
                <a:solidFill>
                  <a:schemeClr val="tx1"/>
                </a:solidFill>
                <a:latin typeface="Arial" panose="020B0604020202020204" pitchFamily="34" charset="0"/>
                <a:ea typeface="MS PGothic" panose="020B0600070205080204" pitchFamily="34" charset="-128"/>
              </a:defRPr>
            </a:lvl1pPr>
            <a:lvl2pPr marL="742950" indent="-285750" defTabSz="863600">
              <a:defRPr sz="2400">
                <a:solidFill>
                  <a:schemeClr val="tx1"/>
                </a:solidFill>
                <a:latin typeface="Arial" panose="020B0604020202020204" pitchFamily="34" charset="0"/>
                <a:ea typeface="MS PGothic" panose="020B0600070205080204" pitchFamily="34" charset="-128"/>
              </a:defRPr>
            </a:lvl2pPr>
            <a:lvl3pPr marL="1143000" indent="-228600" defTabSz="863600">
              <a:defRPr sz="2400">
                <a:solidFill>
                  <a:schemeClr val="tx1"/>
                </a:solidFill>
                <a:latin typeface="Arial" panose="020B0604020202020204" pitchFamily="34" charset="0"/>
                <a:ea typeface="MS PGothic" panose="020B0600070205080204" pitchFamily="34" charset="-128"/>
              </a:defRPr>
            </a:lvl3pPr>
            <a:lvl4pPr marL="1600200" indent="-228600" defTabSz="863600">
              <a:defRPr sz="2400">
                <a:solidFill>
                  <a:schemeClr val="tx1"/>
                </a:solidFill>
                <a:latin typeface="Arial" panose="020B0604020202020204" pitchFamily="34" charset="0"/>
                <a:ea typeface="MS PGothic" panose="020B0600070205080204" pitchFamily="34" charset="-128"/>
              </a:defRPr>
            </a:lvl4pPr>
            <a:lvl5pPr marL="2057400" indent="-228600" defTabSz="863600">
              <a:defRPr sz="2400">
                <a:solidFill>
                  <a:schemeClr val="tx1"/>
                </a:solidFill>
                <a:latin typeface="Arial" panose="020B0604020202020204" pitchFamily="34" charset="0"/>
                <a:ea typeface="MS PGothic"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defRPr/>
            </a:pPr>
            <a:r>
              <a:rPr lang="en-US" altLang="en-US" sz="3198" b="1" dirty="0">
                <a:solidFill>
                  <a:srgbClr val="FAFD00"/>
                </a:solidFill>
                <a:latin typeface="Trebuchet MS" panose="020B0603020202020204" pitchFamily="34" charset="0"/>
              </a:rPr>
              <a:t>In conclusion: </a:t>
            </a:r>
          </a:p>
          <a:p>
            <a:pPr>
              <a:lnSpc>
                <a:spcPct val="90000"/>
              </a:lnSpc>
              <a:defRPr/>
            </a:pPr>
            <a:r>
              <a:rPr lang="en-US" altLang="en-US" sz="1800" dirty="0">
                <a:solidFill>
                  <a:srgbClr val="FFFFFF"/>
                </a:solidFill>
                <a:latin typeface="Trebuchet MS" panose="020B0603020202020204" pitchFamily="34" charset="0"/>
              </a:rPr>
              <a:t>Modern technology combined with donor eggs or donor sperm enables many more people the option of having a child</a:t>
            </a:r>
          </a:p>
        </p:txBody>
      </p:sp>
      <p:sp>
        <p:nvSpPr>
          <p:cNvPr id="59394" name="Rectangle 4">
            <a:extLst>
              <a:ext uri="{FF2B5EF4-FFF2-40B4-BE49-F238E27FC236}">
                <a16:creationId xmlns:a16="http://schemas.microsoft.com/office/drawing/2014/main" id="{58507F63-B841-8F60-B61A-B97F016B833E}"/>
              </a:ext>
            </a:extLst>
          </p:cNvPr>
          <p:cNvSpPr>
            <a:spLocks noChangeArrowheads="1"/>
          </p:cNvSpPr>
          <p:nvPr/>
        </p:nvSpPr>
        <p:spPr bwMode="auto">
          <a:xfrm>
            <a:off x="6184900" y="1828797"/>
            <a:ext cx="2760663" cy="363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28" tIns="39508" rIns="80428" bIns="39508"/>
          <a:lstStyle>
            <a:lvl1pPr marL="2857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buSzTx/>
            </a:pPr>
            <a:r>
              <a:rPr lang="en-AU" altLang="en-US" sz="1600" dirty="0">
                <a:latin typeface="Calibri" panose="020F0502020204030204" pitchFamily="34" charset="0"/>
                <a:cs typeface="Calibri" panose="020F0502020204030204" pitchFamily="34" charset="0"/>
              </a:rPr>
              <a:t>Despite their disparity in size both eggs and sperm contribute an equal amount to a pregnancy </a:t>
            </a:r>
          </a:p>
          <a:p>
            <a:pPr>
              <a:buSzTx/>
            </a:pPr>
            <a:r>
              <a:rPr lang="en-AU" altLang="en-US" sz="1600" dirty="0">
                <a:latin typeface="Calibri" panose="020F0502020204030204" pitchFamily="34" charset="0"/>
                <a:cs typeface="Calibri" panose="020F0502020204030204" pitchFamily="34" charset="0"/>
              </a:rPr>
              <a:t>Attention needs to be given to the partner of the recipient to maximise the chance of pregnancy.</a:t>
            </a:r>
          </a:p>
          <a:p>
            <a:pPr>
              <a:buSzTx/>
            </a:pPr>
            <a:r>
              <a:rPr lang="en-AU" altLang="en-US" sz="1600" dirty="0">
                <a:latin typeface="Calibri" panose="020F0502020204030204" pitchFamily="34" charset="0"/>
                <a:cs typeface="Calibri" panose="020F0502020204030204" pitchFamily="34" charset="0"/>
              </a:rPr>
              <a:t>It is important that the child is told early of their origins to maximise positive family relationships.</a:t>
            </a:r>
          </a:p>
          <a:p>
            <a:pPr>
              <a:buSzTx/>
            </a:pPr>
            <a:r>
              <a:rPr lang="en-AU" altLang="en-US" sz="1600" dirty="0">
                <a:latin typeface="Calibri" panose="020F0502020204030204" pitchFamily="34" charset="0"/>
                <a:cs typeface="Calibri" panose="020F0502020204030204" pitchFamily="34" charset="0"/>
              </a:rPr>
              <a:t>Outcomes for donor conceived children into adulthood are maximised by happy supportive families and when told donor conceived.</a:t>
            </a:r>
          </a:p>
          <a:p>
            <a:pPr marL="0" indent="0">
              <a:buSzTx/>
              <a:buNone/>
            </a:pPr>
            <a:endParaRPr lang="en-AU" altLang="en-US" sz="1600" dirty="0">
              <a:latin typeface="Calibri" panose="020F0502020204030204" pitchFamily="34" charset="0"/>
              <a:cs typeface="Calibri" panose="020F0502020204030204" pitchFamily="34" charset="0"/>
            </a:endParaRPr>
          </a:p>
        </p:txBody>
      </p:sp>
      <p:pic>
        <p:nvPicPr>
          <p:cNvPr id="59395" name="Picture 5" descr="Nilsson sperm">
            <a:extLst>
              <a:ext uri="{FF2B5EF4-FFF2-40B4-BE49-F238E27FC236}">
                <a16:creationId xmlns:a16="http://schemas.microsoft.com/office/drawing/2014/main" id="{8F51A863-E802-ADBD-E630-BEDD53E10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044700"/>
            <a:ext cx="5418138" cy="421957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9396" name="TextBox 1">
            <a:extLst>
              <a:ext uri="{FF2B5EF4-FFF2-40B4-BE49-F238E27FC236}">
                <a16:creationId xmlns:a16="http://schemas.microsoft.com/office/drawing/2014/main" id="{7EF50E69-9B78-98C4-69A9-4CC9BB08E4DC}"/>
              </a:ext>
            </a:extLst>
          </p:cNvPr>
          <p:cNvSpPr txBox="1">
            <a:spLocks noChangeArrowheads="1"/>
          </p:cNvSpPr>
          <p:nvPr/>
        </p:nvSpPr>
        <p:spPr bwMode="auto">
          <a:xfrm>
            <a:off x="609600" y="6345238"/>
            <a:ext cx="4929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200" dirty="0"/>
              <a:t>An egg and sperm meeting in the fallopian tube</a:t>
            </a:r>
          </a:p>
        </p:txBody>
      </p:sp>
    </p:spTree>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9C08B67-4F1B-8197-D584-61CAE582BC33}"/>
              </a:ext>
            </a:extLst>
          </p:cNvPr>
          <p:cNvSpPr>
            <a:spLocks noGrp="1" noChangeArrowheads="1"/>
          </p:cNvSpPr>
          <p:nvPr>
            <p:ph type="ctrTitle"/>
          </p:nvPr>
        </p:nvSpPr>
        <p:spPr>
          <a:xfrm>
            <a:off x="603250" y="190537"/>
            <a:ext cx="7194550" cy="776288"/>
          </a:xfrm>
        </p:spPr>
        <p:txBody>
          <a:bodyPr/>
          <a:lstStyle/>
          <a:p>
            <a:pPr eaLnBrk="1" hangingPunct="1">
              <a:defRPr/>
            </a:pPr>
            <a:r>
              <a:rPr lang="en-AU" sz="2400" dirty="0">
                <a:effectLst/>
              </a:rPr>
              <a:t>How common are donor sperm treatments</a:t>
            </a:r>
            <a:br>
              <a:rPr lang="en-AU" sz="2400" dirty="0">
                <a:effectLst/>
              </a:rPr>
            </a:br>
            <a:r>
              <a:rPr lang="en-AU" sz="2400" dirty="0">
                <a:effectLst/>
              </a:rPr>
              <a:t>and what is involved?</a:t>
            </a:r>
            <a:br>
              <a:rPr lang="en-AU" sz="2800" dirty="0">
                <a:effectLst/>
              </a:rPr>
            </a:br>
            <a:br>
              <a:rPr lang="en-AU" sz="2800" dirty="0">
                <a:effectLst/>
              </a:rPr>
            </a:br>
            <a:r>
              <a:rPr lang="en-AU" sz="2400" dirty="0">
                <a:solidFill>
                  <a:srgbClr val="FFFFFF"/>
                </a:solidFill>
                <a:effectLst/>
              </a:rPr>
              <a:t>Donor sperm Intrauterine insemination cycles</a:t>
            </a:r>
            <a:endParaRPr lang="en-US" altLang="en-US" sz="2400" dirty="0">
              <a:solidFill>
                <a:srgbClr val="FFFFFF"/>
              </a:solidFill>
              <a:effectLst/>
            </a:endParaRPr>
          </a:p>
        </p:txBody>
      </p:sp>
      <p:pic>
        <p:nvPicPr>
          <p:cNvPr id="10242" name="Picture 3" descr="Serono-COH-IUI">
            <a:extLst>
              <a:ext uri="{FF2B5EF4-FFF2-40B4-BE49-F238E27FC236}">
                <a16:creationId xmlns:a16="http://schemas.microsoft.com/office/drawing/2014/main" id="{6A588263-9929-CCC6-D7C4-362A86F3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84" t="3667" r="12387" b="3384"/>
          <a:stretch>
            <a:fillRect/>
          </a:stretch>
        </p:blipFill>
        <p:spPr bwMode="auto">
          <a:xfrm>
            <a:off x="698500" y="1982302"/>
            <a:ext cx="4957763" cy="43783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4">
            <a:extLst>
              <a:ext uri="{FF2B5EF4-FFF2-40B4-BE49-F238E27FC236}">
                <a16:creationId xmlns:a16="http://schemas.microsoft.com/office/drawing/2014/main" id="{817CCD40-E13C-72B5-9FB2-AF4E36DDFA33}"/>
              </a:ext>
            </a:extLst>
          </p:cNvPr>
          <p:cNvSpPr txBox="1">
            <a:spLocks noChangeArrowheads="1"/>
          </p:cNvSpPr>
          <p:nvPr/>
        </p:nvSpPr>
        <p:spPr bwMode="auto">
          <a:xfrm>
            <a:off x="5840310" y="1769539"/>
            <a:ext cx="3297237" cy="492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275" tIns="40637" rIns="81275" bIns="40637">
            <a:spAutoFit/>
          </a:bodyPr>
          <a:lstStyle>
            <a:lvl1pPr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defTabSz="863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25000"/>
              </a:spcBef>
              <a:spcAft>
                <a:spcPct val="25000"/>
              </a:spcAft>
              <a:buSzTx/>
              <a:buFontTx/>
              <a:buNone/>
            </a:pPr>
            <a:r>
              <a:rPr lang="en-US" altLang="en-US" sz="1800" dirty="0">
                <a:latin typeface="Calibri" panose="020F0502020204030204" pitchFamily="34" charset="0"/>
                <a:cs typeface="Calibri" panose="020F0502020204030204" pitchFamily="34" charset="0"/>
              </a:rPr>
              <a:t>3000 cycles a year in Australia clinics (ANZARD 2024)</a:t>
            </a:r>
          </a:p>
          <a:p>
            <a:pPr>
              <a:spcBef>
                <a:spcPct val="25000"/>
              </a:spcBef>
              <a:spcAft>
                <a:spcPct val="25000"/>
              </a:spcAft>
              <a:buSzTx/>
              <a:buFontTx/>
              <a:buNone/>
            </a:pPr>
            <a:r>
              <a:rPr lang="en-US" altLang="en-US" sz="1800" dirty="0">
                <a:latin typeface="Calibri" panose="020F0502020204030204" pitchFamily="34" charset="0"/>
                <a:cs typeface="Calibri" panose="020F0502020204030204" pitchFamily="34" charset="0"/>
              </a:rPr>
              <a:t>Live birth rate 11% to 21% per treatment depending on the woman’s age</a:t>
            </a:r>
          </a:p>
          <a:p>
            <a:pPr>
              <a:spcBef>
                <a:spcPct val="25000"/>
              </a:spcBef>
              <a:spcAft>
                <a:spcPct val="25000"/>
              </a:spcAft>
              <a:buSzTx/>
              <a:buFontTx/>
              <a:buNone/>
            </a:pPr>
            <a:r>
              <a:rPr lang="en-US" altLang="en-US" sz="1800" dirty="0">
                <a:latin typeface="Calibri" panose="020F0502020204030204" pitchFamily="34" charset="0"/>
                <a:cs typeface="Calibri" panose="020F0502020204030204" pitchFamily="34" charset="0"/>
              </a:rPr>
              <a:t>But only 3% if the woman aged 40 years or more </a:t>
            </a:r>
          </a:p>
          <a:p>
            <a:pPr>
              <a:spcBef>
                <a:spcPct val="25000"/>
              </a:spcBef>
              <a:spcAft>
                <a:spcPct val="25000"/>
              </a:spcAft>
              <a:buSzTx/>
              <a:buFontTx/>
              <a:buNone/>
            </a:pPr>
            <a:r>
              <a:rPr lang="en-US" altLang="en-US" sz="1800" dirty="0">
                <a:latin typeface="Calibri" panose="020F0502020204030204" pitchFamily="34" charset="0"/>
                <a:cs typeface="Calibri" panose="020F0502020204030204" pitchFamily="34" charset="0"/>
              </a:rPr>
              <a:t>Requires at least patent fallopian tube</a:t>
            </a:r>
          </a:p>
          <a:p>
            <a:pPr>
              <a:spcBef>
                <a:spcPct val="25000"/>
              </a:spcBef>
              <a:spcAft>
                <a:spcPct val="25000"/>
              </a:spcAft>
              <a:buSzTx/>
              <a:buFontTx/>
              <a:buNone/>
            </a:pPr>
            <a:r>
              <a:rPr lang="en-US" altLang="en-US" sz="1800" dirty="0">
                <a:latin typeface="Calibri" panose="020F0502020204030204" pitchFamily="34" charset="0"/>
                <a:cs typeface="Calibri" panose="020F0502020204030204" pitchFamily="34" charset="0"/>
              </a:rPr>
              <a:t>Track the woman’s ovulation for treatment on that day – millions of sperm inseminated as opposed to 10s to 100s</a:t>
            </a:r>
          </a:p>
          <a:p>
            <a:pPr>
              <a:spcBef>
                <a:spcPct val="25000"/>
              </a:spcBef>
              <a:spcAft>
                <a:spcPct val="25000"/>
              </a:spcAft>
              <a:buSzTx/>
              <a:buFontTx/>
              <a:buNone/>
            </a:pPr>
            <a:r>
              <a:rPr lang="en-US" altLang="en-US" sz="1800" dirty="0">
                <a:latin typeface="Calibri" panose="020F0502020204030204" pitchFamily="34" charset="0"/>
                <a:cs typeface="Calibri" panose="020F0502020204030204" pitchFamily="34" charset="0"/>
              </a:rPr>
              <a:t>Embryo reaches uterus 3 to 5 days after fertilisation</a:t>
            </a:r>
          </a:p>
        </p:txBody>
      </p:sp>
    </p:spTree>
  </p:cSld>
  <p:clrMapOvr>
    <a:masterClrMapping/>
  </p:clrMapOvr>
  <p:transition>
    <p:cut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AF61EF0F-24B9-A648-43BC-66C22700E2A8}"/>
              </a:ext>
            </a:extLst>
          </p:cNvPr>
          <p:cNvSpPr txBox="1">
            <a:spLocks noChangeArrowheads="1"/>
          </p:cNvSpPr>
          <p:nvPr/>
        </p:nvSpPr>
        <p:spPr bwMode="auto">
          <a:xfrm>
            <a:off x="6267450" y="1900238"/>
            <a:ext cx="2698750" cy="3711575"/>
          </a:xfrm>
          <a:prstGeom prst="rect">
            <a:avLst/>
          </a:prstGeom>
          <a:noFill/>
          <a:ln>
            <a:noFill/>
          </a:ln>
        </p:spPr>
        <p:txBody>
          <a:bodyPr lIns="81275" tIns="40637" rIns="81275" bIns="40637">
            <a:spAutoFit/>
          </a:bodyPr>
          <a:lstStyle>
            <a:lvl1pPr marL="180975" indent="-180975" defTabSz="863600">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defTabSz="86360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defTabSz="863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defTabSz="863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defTabSz="863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IVF is a technology that is now 47 years old</a:t>
            </a:r>
          </a:p>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IVF gives pregnancy rates 3 to 4 times higher than nature</a:t>
            </a:r>
          </a:p>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IVF started as a treatment for tubal disease. Now more IVF cycles are done for male than female factors</a:t>
            </a:r>
          </a:p>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Over 12 million babies have been born to date</a:t>
            </a:r>
          </a:p>
        </p:txBody>
      </p:sp>
      <p:sp>
        <p:nvSpPr>
          <p:cNvPr id="93188" name="Text Box 4">
            <a:extLst>
              <a:ext uri="{FF2B5EF4-FFF2-40B4-BE49-F238E27FC236}">
                <a16:creationId xmlns:a16="http://schemas.microsoft.com/office/drawing/2014/main" id="{A13167A2-B826-D141-F8F6-7B2AD28D08B3}"/>
              </a:ext>
            </a:extLst>
          </p:cNvPr>
          <p:cNvSpPr txBox="1">
            <a:spLocks noChangeArrowheads="1"/>
          </p:cNvSpPr>
          <p:nvPr/>
        </p:nvSpPr>
        <p:spPr bwMode="auto">
          <a:xfrm>
            <a:off x="622300" y="5827713"/>
            <a:ext cx="5502275" cy="733425"/>
          </a:xfrm>
          <a:prstGeom prst="rect">
            <a:avLst/>
          </a:prstGeom>
          <a:noFill/>
          <a:ln>
            <a:noFill/>
          </a:ln>
        </p:spPr>
        <p:txBody>
          <a:bodyPr lIns="81275" tIns="40637" rIns="81275" bIns="40637">
            <a:spAutoFit/>
          </a:bodyPr>
          <a:lstStyle>
            <a:lvl1pPr defTabSz="863600">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defTabSz="86360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defTabSz="863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defTabSz="863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defTabSz="863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spcBef>
                <a:spcPct val="0"/>
              </a:spcBef>
              <a:buFontTx/>
              <a:buNone/>
              <a:defRPr/>
            </a:pPr>
            <a:r>
              <a:rPr lang="en-US" altLang="en-US" sz="1411" dirty="0">
                <a:solidFill>
                  <a:srgbClr val="FFFFFF"/>
                </a:solidFill>
                <a:latin typeface="Calibri" panose="020F0502020204030204" pitchFamily="34" charset="0"/>
                <a:cs typeface="Calibri" panose="020F0502020204030204" pitchFamily="34" charset="0"/>
              </a:rPr>
              <a:t>Drs. Steptoe and Edwards and Jean Purdey at the birth of Louise Brown 25th July 1978. The world’s first IVF baby. </a:t>
            </a:r>
          </a:p>
          <a:p>
            <a:pPr>
              <a:spcBef>
                <a:spcPct val="0"/>
              </a:spcBef>
              <a:buFontTx/>
              <a:buNone/>
              <a:defRPr/>
            </a:pPr>
            <a:r>
              <a:rPr lang="en-US" altLang="en-US" sz="1411" dirty="0">
                <a:solidFill>
                  <a:srgbClr val="FFFFFF"/>
                </a:solidFill>
                <a:latin typeface="Calibri" panose="020F0502020204030204" pitchFamily="34" charset="0"/>
                <a:cs typeface="Calibri" panose="020F0502020204030204" pitchFamily="34" charset="0"/>
              </a:rPr>
              <a:t>She and her sister have now had their own children naturally.</a:t>
            </a:r>
          </a:p>
        </p:txBody>
      </p:sp>
      <p:sp>
        <p:nvSpPr>
          <p:cNvPr id="36871" name="Rectangle 7">
            <a:extLst>
              <a:ext uri="{FF2B5EF4-FFF2-40B4-BE49-F238E27FC236}">
                <a16:creationId xmlns:a16="http://schemas.microsoft.com/office/drawing/2014/main" id="{9E48F857-3BD1-290D-3644-69C2984AEA06}"/>
              </a:ext>
            </a:extLst>
          </p:cNvPr>
          <p:cNvSpPr>
            <a:spLocks noChangeArrowheads="1"/>
          </p:cNvSpPr>
          <p:nvPr/>
        </p:nvSpPr>
        <p:spPr bwMode="auto">
          <a:xfrm>
            <a:off x="622300" y="351685"/>
            <a:ext cx="6653213" cy="546100"/>
          </a:xfrm>
          <a:prstGeom prst="rect">
            <a:avLst/>
          </a:prstGeom>
          <a:noFill/>
          <a:ln>
            <a:noFill/>
          </a:ln>
          <a:effectLst/>
        </p:spPr>
        <p:txBody>
          <a:bodyPr lIns="80428" tIns="39508" rIns="80428" bIns="39508"/>
          <a:lstStyle>
            <a:lvl1pPr defTabSz="863600">
              <a:defRPr sz="2400">
                <a:solidFill>
                  <a:schemeClr val="tx1"/>
                </a:solidFill>
                <a:latin typeface="Arial" panose="020B0604020202020204" pitchFamily="34" charset="0"/>
                <a:ea typeface="MS PGothic" panose="020B0600070205080204" pitchFamily="34" charset="-128"/>
              </a:defRPr>
            </a:lvl1pPr>
            <a:lvl2pPr marL="742950" indent="-285750" defTabSz="863600">
              <a:defRPr sz="2400">
                <a:solidFill>
                  <a:schemeClr val="tx1"/>
                </a:solidFill>
                <a:latin typeface="Arial" panose="020B0604020202020204" pitchFamily="34" charset="0"/>
                <a:ea typeface="MS PGothic" panose="020B0600070205080204" pitchFamily="34" charset="-128"/>
              </a:defRPr>
            </a:lvl2pPr>
            <a:lvl3pPr marL="1143000" indent="-228600" defTabSz="863600">
              <a:defRPr sz="2400">
                <a:solidFill>
                  <a:schemeClr val="tx1"/>
                </a:solidFill>
                <a:latin typeface="Arial" panose="020B0604020202020204" pitchFamily="34" charset="0"/>
                <a:ea typeface="MS PGothic" panose="020B0600070205080204" pitchFamily="34" charset="-128"/>
              </a:defRPr>
            </a:lvl3pPr>
            <a:lvl4pPr marL="1600200" indent="-228600" defTabSz="863600">
              <a:defRPr sz="2400">
                <a:solidFill>
                  <a:schemeClr val="tx1"/>
                </a:solidFill>
                <a:latin typeface="Arial" panose="020B0604020202020204" pitchFamily="34" charset="0"/>
                <a:ea typeface="MS PGothic" panose="020B0600070205080204" pitchFamily="34" charset="-128"/>
              </a:defRPr>
            </a:lvl4pPr>
            <a:lvl5pPr marL="2057400" indent="-228600" defTabSz="863600">
              <a:defRPr sz="2400">
                <a:solidFill>
                  <a:schemeClr val="tx1"/>
                </a:solidFill>
                <a:latin typeface="Arial" panose="020B0604020202020204" pitchFamily="34" charset="0"/>
                <a:ea typeface="MS PGothic" panose="020B0600070205080204" pitchFamily="34" charset="-128"/>
              </a:defRPr>
            </a:lvl5pPr>
            <a:lvl6pPr marL="25146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863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0000"/>
              </a:lnSpc>
              <a:defRPr/>
            </a:pPr>
            <a:r>
              <a:rPr lang="en-AU" b="1" dirty="0">
                <a:solidFill>
                  <a:srgbClr val="FFFF00"/>
                </a:solidFill>
                <a:latin typeface="+mj-lt"/>
              </a:rPr>
              <a:t>Donor sperm IVF cycles  -  </a:t>
            </a:r>
            <a:r>
              <a:rPr lang="en-AU" sz="2000" b="1" dirty="0">
                <a:solidFill>
                  <a:srgbClr val="FFFF00"/>
                </a:solidFill>
                <a:latin typeface="+mj-lt"/>
              </a:rPr>
              <a:t>if the woman has blocked fallopian tubes, intrauterine insemination has been unsuccessful, or the woman is older </a:t>
            </a:r>
          </a:p>
        </p:txBody>
      </p:sp>
      <p:sp>
        <p:nvSpPr>
          <p:cNvPr id="11268" name="Rectangle 1">
            <a:extLst>
              <a:ext uri="{FF2B5EF4-FFF2-40B4-BE49-F238E27FC236}">
                <a16:creationId xmlns:a16="http://schemas.microsoft.com/office/drawing/2014/main" id="{A2D30CBD-EE7E-5C45-E35E-8896DBFE049A}"/>
              </a:ext>
            </a:extLst>
          </p:cNvPr>
          <p:cNvSpPr>
            <a:spLocks noChangeArrowheads="1"/>
          </p:cNvSpPr>
          <p:nvPr/>
        </p:nvSpPr>
        <p:spPr bwMode="auto">
          <a:xfrm>
            <a:off x="2286000" y="29210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endParaRPr lang="en-US" altLang="en-US">
              <a:solidFill>
                <a:schemeClr val="tx1"/>
              </a:solidFill>
              <a:latin typeface="Arial" panose="020B0604020202020204" pitchFamily="34" charset="0"/>
            </a:endParaRPr>
          </a:p>
        </p:txBody>
      </p:sp>
      <p:pic>
        <p:nvPicPr>
          <p:cNvPr id="11269" name="Picture 2" descr="A group of doctors and nurses holding a baby&#10;&#10;AI-generated content may be incorrect.">
            <a:extLst>
              <a:ext uri="{FF2B5EF4-FFF2-40B4-BE49-F238E27FC236}">
                <a16:creationId xmlns:a16="http://schemas.microsoft.com/office/drawing/2014/main" id="{D20F1B9B-6A8D-FA87-B9DA-3FB2724822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1900238"/>
            <a:ext cx="5568950" cy="3825875"/>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21A54-9B18-86EB-079B-69670494EF35}"/>
              </a:ext>
            </a:extLst>
          </p:cNvPr>
          <p:cNvSpPr>
            <a:spLocks noGrp="1"/>
          </p:cNvSpPr>
          <p:nvPr>
            <p:ph type="title"/>
          </p:nvPr>
        </p:nvSpPr>
        <p:spPr>
          <a:xfrm>
            <a:off x="595313" y="300267"/>
            <a:ext cx="7194550" cy="1295400"/>
          </a:xfrm>
        </p:spPr>
        <p:txBody>
          <a:bodyPr/>
          <a:lstStyle/>
          <a:p>
            <a:pPr>
              <a:defRPr/>
            </a:pPr>
            <a:r>
              <a:rPr lang="en-AU" sz="2400" dirty="0"/>
              <a:t>Donor sperm and egg donation IVF cycles </a:t>
            </a:r>
            <a:br>
              <a:rPr lang="en-AU" sz="2400" dirty="0"/>
            </a:br>
            <a:r>
              <a:rPr lang="en-AU" sz="1800" dirty="0"/>
              <a:t>The woman injects drugs to encourage more than one egg to grow, collection of the eggs and fertilisation of eggs with sperm or freezing of donor eggs happens on the same day. </a:t>
            </a:r>
            <a:br>
              <a:rPr lang="en-AU" sz="1800" dirty="0"/>
            </a:br>
            <a:r>
              <a:rPr lang="en-AU" sz="1800" dirty="0"/>
              <a:t>Resulting embryos are transferred or frozen 3 to 5 days later.</a:t>
            </a:r>
          </a:p>
        </p:txBody>
      </p:sp>
      <p:pic>
        <p:nvPicPr>
          <p:cNvPr id="13314" name="Picture 6" descr="IVF Embryo Transfer">
            <a:extLst>
              <a:ext uri="{FF2B5EF4-FFF2-40B4-BE49-F238E27FC236}">
                <a16:creationId xmlns:a16="http://schemas.microsoft.com/office/drawing/2014/main" id="{22185301-78C2-F3AC-FC27-3D6BE65DCD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8500" y="1924050"/>
            <a:ext cx="4067175" cy="3006725"/>
          </a:xfrm>
          <a:ln w="19050">
            <a:solidFill>
              <a:srgbClr val="FFFFFF"/>
            </a:solidFill>
            <a:miter lim="800000"/>
            <a:headEnd/>
            <a:tailEnd/>
          </a:ln>
        </p:spPr>
      </p:pic>
      <p:pic>
        <p:nvPicPr>
          <p:cNvPr id="13315" name="Picture 2" descr="017 ICSI.jpg">
            <a:extLst>
              <a:ext uri="{FF2B5EF4-FFF2-40B4-BE49-F238E27FC236}">
                <a16:creationId xmlns:a16="http://schemas.microsoft.com/office/drawing/2014/main" id="{3758C7D6-D335-BBBF-7DEB-F0CA284F45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268663"/>
            <a:ext cx="4257675" cy="3198812"/>
          </a:xfrm>
          <a:prstGeom prst="rect">
            <a:avLst/>
          </a:prstGeom>
          <a:noFill/>
          <a:ln w="19050" algn="ctr">
            <a:solidFill>
              <a:srgbClr val="FFFFFF"/>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32A7913-5138-0802-FA9B-2EE7AE00498F}"/>
              </a:ext>
            </a:extLst>
          </p:cNvPr>
          <p:cNvSpPr>
            <a:spLocks noChangeArrowheads="1"/>
          </p:cNvSpPr>
          <p:nvPr/>
        </p:nvSpPr>
        <p:spPr bwMode="auto">
          <a:xfrm>
            <a:off x="606425" y="330200"/>
            <a:ext cx="6743700" cy="1325563"/>
          </a:xfrm>
          <a:prstGeom prst="rect">
            <a:avLst/>
          </a:prstGeom>
          <a:noFill/>
          <a:ln>
            <a:noFill/>
          </a:ln>
          <a:effectLst/>
        </p:spPr>
        <p:txBody>
          <a:bodyPr lIns="80428" tIns="39508" rIns="80428" bIns="39508"/>
          <a:lstStyle/>
          <a:p>
            <a:pPr defTabSz="812302">
              <a:lnSpc>
                <a:spcPct val="90000"/>
              </a:lnSpc>
              <a:defRPr/>
            </a:pPr>
            <a:r>
              <a:rPr lang="en-AU" b="1" dirty="0">
                <a:solidFill>
                  <a:srgbClr val="FAFD00"/>
                </a:solidFill>
                <a:latin typeface="+mn-lt"/>
                <a:cs typeface="Trebuchet MS (Headings)"/>
              </a:rPr>
              <a:t>IVF is only an introduction agency for the egg and the sperm, it cannot override nature to make a baby</a:t>
            </a:r>
            <a:endParaRPr lang="en-US" b="1" dirty="0">
              <a:solidFill>
                <a:srgbClr val="FAFD00"/>
              </a:solidFill>
              <a:latin typeface="+mn-lt"/>
              <a:cs typeface="Trebuchet MS (Headings)"/>
            </a:endParaRPr>
          </a:p>
        </p:txBody>
      </p:sp>
      <p:pic>
        <p:nvPicPr>
          <p:cNvPr id="14338" name="Picture 5" descr="Nilsson sperm">
            <a:extLst>
              <a:ext uri="{FF2B5EF4-FFF2-40B4-BE49-F238E27FC236}">
                <a16:creationId xmlns:a16="http://schemas.microsoft.com/office/drawing/2014/main" id="{F4E18B49-EBE5-1233-4A72-1F7921681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033588"/>
            <a:ext cx="5408613" cy="421005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B01458D-7FBD-CBCE-81B6-E7641FE52844}"/>
              </a:ext>
            </a:extLst>
          </p:cNvPr>
          <p:cNvSpPr/>
          <p:nvPr/>
        </p:nvSpPr>
        <p:spPr>
          <a:xfrm>
            <a:off x="6221413" y="1908175"/>
            <a:ext cx="2565400" cy="2986715"/>
          </a:xfrm>
          <a:prstGeom prst="rect">
            <a:avLst/>
          </a:prstGeom>
        </p:spPr>
        <p:txBody>
          <a:bodyPr>
            <a:spAutoFit/>
          </a:bodyPr>
          <a:lstStyle/>
          <a:p>
            <a:pPr>
              <a:defRPr/>
            </a:pPr>
            <a:r>
              <a:rPr lang="en-AU" altLang="en-US" sz="1881" dirty="0">
                <a:solidFill>
                  <a:srgbClr val="FFFFFF"/>
                </a:solidFill>
                <a:latin typeface="Calibri" panose="020F0502020204030204" pitchFamily="34" charset="0"/>
                <a:cs typeface="Calibri" panose="020F0502020204030204" pitchFamily="34" charset="0"/>
              </a:rPr>
              <a:t>Fertilisation of the egg by the sperm and implantation of the embryo in the uterus are still up to nature!</a:t>
            </a:r>
          </a:p>
          <a:p>
            <a:pPr>
              <a:defRPr/>
            </a:pPr>
            <a:endParaRPr lang="en-AU" altLang="en-US" sz="1881" dirty="0">
              <a:solidFill>
                <a:srgbClr val="FFFFFF"/>
              </a:solidFill>
              <a:latin typeface="Calibri" panose="020F0502020204030204" pitchFamily="34" charset="0"/>
              <a:cs typeface="Calibri" panose="020F0502020204030204" pitchFamily="34" charset="0"/>
            </a:endParaRPr>
          </a:p>
          <a:p>
            <a:pPr>
              <a:defRPr/>
            </a:pPr>
            <a:r>
              <a:rPr lang="en-AU" altLang="en-US" sz="1881" dirty="0">
                <a:solidFill>
                  <a:srgbClr val="FFFFFF"/>
                </a:solidFill>
                <a:latin typeface="Calibri" panose="020F0502020204030204" pitchFamily="34" charset="0"/>
                <a:cs typeface="Calibri" panose="020F0502020204030204" pitchFamily="34" charset="0"/>
              </a:rPr>
              <a:t>They cannot be forced.</a:t>
            </a:r>
          </a:p>
          <a:p>
            <a:pPr>
              <a:defRPr/>
            </a:pPr>
            <a:r>
              <a:rPr lang="en-AU" sz="1881" dirty="0">
                <a:solidFill>
                  <a:srgbClr val="FFFFFF"/>
                </a:solidFill>
                <a:latin typeface="Calibri" panose="020F0502020204030204" pitchFamily="34" charset="0"/>
                <a:cs typeface="Calibri" panose="020F0502020204030204" pitchFamily="34" charset="0"/>
              </a:rPr>
              <a:t>Hence IVF pregnancy rates will never be 100%.</a:t>
            </a:r>
          </a:p>
        </p:txBody>
      </p:sp>
      <p:sp>
        <p:nvSpPr>
          <p:cNvPr id="3" name="TextBox 1">
            <a:extLst>
              <a:ext uri="{FF2B5EF4-FFF2-40B4-BE49-F238E27FC236}">
                <a16:creationId xmlns:a16="http://schemas.microsoft.com/office/drawing/2014/main" id="{05456858-B356-2A52-C8D0-1162F992738C}"/>
              </a:ext>
            </a:extLst>
          </p:cNvPr>
          <p:cNvSpPr txBox="1">
            <a:spLocks noChangeArrowheads="1"/>
          </p:cNvSpPr>
          <p:nvPr/>
        </p:nvSpPr>
        <p:spPr bwMode="auto">
          <a:xfrm>
            <a:off x="609600" y="6345238"/>
            <a:ext cx="4929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FontTx/>
              <a:buNone/>
            </a:pPr>
            <a:r>
              <a:rPr lang="en-US" altLang="en-US" sz="1200" dirty="0"/>
              <a:t>An egg and sperm meeting in the fallopian tube</a:t>
            </a:r>
          </a:p>
        </p:txBody>
      </p:sp>
    </p:spTree>
  </p:cSld>
  <p:clrMapOvr>
    <a:masterClrMapping/>
  </p:clrMapOvr>
  <p:transition>
    <p:cut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CBA6-BC6D-D596-BCE2-EEAF15D56B43}"/>
              </a:ext>
            </a:extLst>
          </p:cNvPr>
          <p:cNvSpPr>
            <a:spLocks noGrp="1"/>
          </p:cNvSpPr>
          <p:nvPr>
            <p:ph type="title"/>
          </p:nvPr>
        </p:nvSpPr>
        <p:spPr>
          <a:xfrm>
            <a:off x="604838" y="514350"/>
            <a:ext cx="4873625" cy="944563"/>
          </a:xfrm>
        </p:spPr>
        <p:txBody>
          <a:bodyPr/>
          <a:lstStyle/>
          <a:p>
            <a:pPr>
              <a:lnSpc>
                <a:spcPct val="100000"/>
              </a:lnSpc>
              <a:defRPr/>
            </a:pPr>
            <a:r>
              <a:rPr lang="en-AU" sz="2400" dirty="0">
                <a:effectLst/>
              </a:rPr>
              <a:t>Embryo transfer in donor egg </a:t>
            </a:r>
            <a:br>
              <a:rPr lang="en-AU" sz="2400" dirty="0">
                <a:effectLst/>
              </a:rPr>
            </a:br>
            <a:r>
              <a:rPr lang="en-AU" sz="2400" dirty="0">
                <a:effectLst/>
              </a:rPr>
              <a:t>(and donor sperm) IVF Cycles</a:t>
            </a:r>
            <a:br>
              <a:rPr lang="en-AU" sz="2400" dirty="0"/>
            </a:br>
            <a:endParaRPr lang="en-AU" sz="2400" dirty="0"/>
          </a:p>
        </p:txBody>
      </p:sp>
      <p:pic>
        <p:nvPicPr>
          <p:cNvPr id="15362" name="Picture 2" descr="Serono-embryo transfer">
            <a:extLst>
              <a:ext uri="{FF2B5EF4-FFF2-40B4-BE49-F238E27FC236}">
                <a16:creationId xmlns:a16="http://schemas.microsoft.com/office/drawing/2014/main" id="{22EBE41B-1E44-6D4E-8820-6A3D516D29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934" t="3383" r="12720" b="6483"/>
          <a:stretch>
            <a:fillRect/>
          </a:stretch>
        </p:blipFill>
        <p:spPr>
          <a:xfrm>
            <a:off x="698500" y="2583409"/>
            <a:ext cx="4319588" cy="3875088"/>
          </a:xfrm>
          <a:ln w="19050">
            <a:solidFill>
              <a:schemeClr val="tx1"/>
            </a:solidFill>
            <a:miter lim="800000"/>
            <a:headEnd/>
            <a:tailEnd/>
          </a:ln>
        </p:spPr>
      </p:pic>
      <p:sp>
        <p:nvSpPr>
          <p:cNvPr id="5" name="Text Box 2">
            <a:extLst>
              <a:ext uri="{FF2B5EF4-FFF2-40B4-BE49-F238E27FC236}">
                <a16:creationId xmlns:a16="http://schemas.microsoft.com/office/drawing/2014/main" id="{D4F92809-2C78-2DCD-DC67-61F68624934F}"/>
              </a:ext>
            </a:extLst>
          </p:cNvPr>
          <p:cNvSpPr txBox="1">
            <a:spLocks noChangeArrowheads="1"/>
          </p:cNvSpPr>
          <p:nvPr/>
        </p:nvSpPr>
        <p:spPr bwMode="auto">
          <a:xfrm>
            <a:off x="5202891" y="2397369"/>
            <a:ext cx="3594100" cy="4659475"/>
          </a:xfrm>
          <a:prstGeom prst="rect">
            <a:avLst/>
          </a:prstGeom>
          <a:noFill/>
          <a:ln>
            <a:noFill/>
          </a:ln>
        </p:spPr>
        <p:txBody>
          <a:bodyPr lIns="81275" tIns="40637" rIns="81275" bIns="40637">
            <a:spAutoFit/>
          </a:bodyPr>
          <a:lstStyle>
            <a:lvl1pPr marL="180975" indent="-180975" defTabSz="863600">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defTabSz="86360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defTabSz="863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defTabSz="863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defTabSz="863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defTabSz="863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A simple, easy outpatient procedure similar to a cervical (PAP) smear being done.</a:t>
            </a:r>
          </a:p>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Embryo placed 1 to 2 </a:t>
            </a:r>
            <a:r>
              <a:rPr lang="en-US" altLang="en-US" sz="1787" dirty="0" err="1">
                <a:solidFill>
                  <a:srgbClr val="FFFFFF"/>
                </a:solidFill>
                <a:latin typeface="Calibri" panose="020F0502020204030204" pitchFamily="34" charset="0"/>
                <a:cs typeface="Calibri" panose="020F0502020204030204" pitchFamily="34" charset="0"/>
              </a:rPr>
              <a:t>cms</a:t>
            </a:r>
            <a:r>
              <a:rPr lang="en-US" altLang="en-US" sz="1787" dirty="0">
                <a:solidFill>
                  <a:srgbClr val="FFFFFF"/>
                </a:solidFill>
                <a:latin typeface="Calibri" panose="020F0502020204030204" pitchFamily="34" charset="0"/>
                <a:cs typeface="Calibri" panose="020F0502020204030204" pitchFamily="34" charset="0"/>
              </a:rPr>
              <a:t> away from the top of the uterus.</a:t>
            </a:r>
          </a:p>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Like placing an embryo in the middle of a jam sandwich – not an open cavity.</a:t>
            </a:r>
          </a:p>
          <a:p>
            <a:pPr>
              <a:spcAft>
                <a:spcPct val="20000"/>
              </a:spcAft>
              <a:defRPr/>
            </a:pPr>
            <a:r>
              <a:rPr lang="en-US" altLang="en-US" sz="1787" dirty="0">
                <a:solidFill>
                  <a:srgbClr val="FFFFFF"/>
                </a:solidFill>
                <a:latin typeface="Calibri" panose="020F0502020204030204" pitchFamily="34" charset="0"/>
                <a:cs typeface="Calibri" panose="020F0502020204030204" pitchFamily="34" charset="0"/>
              </a:rPr>
              <a:t>Pregnancy rates with donor sperm are affected by the woman’s age and the number of eggs collected. </a:t>
            </a:r>
          </a:p>
          <a:p>
            <a:pPr>
              <a:spcAft>
                <a:spcPct val="20000"/>
              </a:spcAft>
              <a:defRPr/>
            </a:pPr>
            <a:r>
              <a:rPr lang="en-US" altLang="en-US" sz="1600" dirty="0">
                <a:solidFill>
                  <a:srgbClr val="FFFFFF"/>
                </a:solidFill>
                <a:latin typeface="Calibri" panose="020F0502020204030204" pitchFamily="34" charset="0"/>
                <a:cs typeface="Calibri" panose="020F0502020204030204" pitchFamily="34" charset="0"/>
              </a:rPr>
              <a:t>Track the woman’s ovulation for transfer 3 to 5 days later, depending on the age of the embryo.</a:t>
            </a:r>
            <a:endParaRPr lang="en-US" altLang="en-US" sz="1787" dirty="0">
              <a:solidFill>
                <a:srgbClr val="FFFFFF"/>
              </a:solidFill>
              <a:latin typeface="Calibri" panose="020F0502020204030204" pitchFamily="34" charset="0"/>
              <a:cs typeface="Calibri" panose="020F0502020204030204" pitchFamily="34" charset="0"/>
            </a:endParaRPr>
          </a:p>
          <a:p>
            <a:pPr>
              <a:spcAft>
                <a:spcPct val="20000"/>
              </a:spcAft>
              <a:defRPr/>
            </a:pPr>
            <a:endParaRPr lang="en-US" altLang="en-US" sz="1787" dirty="0">
              <a:solidFill>
                <a:srgbClr val="FFFFFF"/>
              </a:solidFill>
              <a:latin typeface="Calibri" panose="020F0502020204030204" pitchFamily="34" charset="0"/>
              <a:cs typeface="Calibri" panose="020F0502020204030204" pitchFamily="34" charset="0"/>
            </a:endParaRPr>
          </a:p>
        </p:txBody>
      </p:sp>
      <p:sp>
        <p:nvSpPr>
          <p:cNvPr id="15364" name="TextBox 2">
            <a:extLst>
              <a:ext uri="{FF2B5EF4-FFF2-40B4-BE49-F238E27FC236}">
                <a16:creationId xmlns:a16="http://schemas.microsoft.com/office/drawing/2014/main" id="{0F1A8AC3-3850-FBE3-9554-129E70E5DF15}"/>
              </a:ext>
            </a:extLst>
          </p:cNvPr>
          <p:cNvSpPr txBox="1">
            <a:spLocks noChangeArrowheads="1"/>
          </p:cNvSpPr>
          <p:nvPr/>
        </p:nvSpPr>
        <p:spPr bwMode="auto">
          <a:xfrm>
            <a:off x="604837" y="1349375"/>
            <a:ext cx="82702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1pPr>
            <a:lvl2pPr marL="742950" indent="-28575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3pPr>
            <a:lvl4pPr marL="16002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4pPr>
            <a:lvl5pPr marL="2057400" indent="-228600">
              <a:spcBef>
                <a:spcPct val="20000"/>
              </a:spcBef>
              <a:buSzPct val="100000"/>
              <a:buChar char="•"/>
              <a:defRPr sz="2400">
                <a:solidFill>
                  <a:srgbClr val="FFFFFF"/>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400">
                <a:solidFill>
                  <a:srgbClr val="FFFFFF"/>
                </a:solidFill>
                <a:latin typeface="Trebuchet MS" panose="020B0703020202090204" pitchFamily="34" charset="0"/>
                <a:ea typeface="ＭＳ Ｐゴシック" panose="020B0600070205080204" pitchFamily="34" charset="-128"/>
              </a:defRPr>
            </a:lvl9pPr>
          </a:lstStyle>
          <a:p>
            <a:pPr>
              <a:spcBef>
                <a:spcPct val="0"/>
              </a:spcBef>
              <a:buSzTx/>
              <a:buNone/>
            </a:pPr>
            <a:r>
              <a:rPr lang="en-AU" altLang="en-US" b="1" dirty="0">
                <a:latin typeface="Calibri" panose="020F0502020204030204" pitchFamily="34" charset="0"/>
                <a:cs typeface="Calibri" panose="020F0502020204030204" pitchFamily="34" charset="0"/>
              </a:rPr>
              <a:t>3,800 donor egg transfer cycles with 30% live birth rate </a:t>
            </a:r>
            <a:br>
              <a:rPr lang="en-AU" altLang="en-US" b="1" dirty="0">
                <a:latin typeface="Calibri" panose="020F0502020204030204" pitchFamily="34" charset="0"/>
                <a:cs typeface="Calibri" panose="020F0502020204030204" pitchFamily="34" charset="0"/>
              </a:rPr>
            </a:br>
            <a:r>
              <a:rPr lang="en-AU" altLang="en-US" b="1" dirty="0">
                <a:latin typeface="Calibri" panose="020F0502020204030204" pitchFamily="34" charset="0"/>
                <a:cs typeface="Calibri" panose="020F0502020204030204" pitchFamily="34" charset="0"/>
              </a:rPr>
              <a:t>– not significantly impacted by the woman’s age </a:t>
            </a:r>
            <a:r>
              <a:rPr lang="en-US" altLang="en-US" sz="1400" dirty="0">
                <a:latin typeface="Calibri" panose="020F0502020204030204" pitchFamily="34" charset="0"/>
                <a:cs typeface="Calibri" panose="020F0502020204030204" pitchFamily="34" charset="0"/>
              </a:rPr>
              <a:t>(ANZARD, 2024)</a:t>
            </a:r>
          </a:p>
          <a:p>
            <a:pPr>
              <a:spcBef>
                <a:spcPct val="0"/>
              </a:spcBef>
              <a:buSzTx/>
              <a:buFontTx/>
              <a:buNone/>
            </a:pPr>
            <a:endParaRPr lang="en-US" altLang="en-US" b="1" dirty="0">
              <a:latin typeface="Calibri" panose="020F0502020204030204" pitchFamily="34" charset="0"/>
              <a:cs typeface="Calibri" panose="020F0502020204030204" pitchFamily="34" charset="0"/>
            </a:endParaRPr>
          </a:p>
        </p:txBody>
      </p:sp>
    </p:spTree>
  </p:cSld>
  <p:clrMapOvr>
    <a:masterClrMapping/>
  </p:clrMapOvr>
  <p:transition>
    <p:cut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A gloved hand holding a plastic container&#10;&#10;AI-generated content may be incorrect.">
            <a:extLst>
              <a:ext uri="{FF2B5EF4-FFF2-40B4-BE49-F238E27FC236}">
                <a16:creationId xmlns:a16="http://schemas.microsoft.com/office/drawing/2014/main" id="{DEE8B8B3-C259-7482-FF56-C8554CA2EF20}"/>
              </a:ext>
            </a:extLst>
          </p:cNvPr>
          <p:cNvPicPr>
            <a:picLocks noChangeAspect="1"/>
          </p:cNvPicPr>
          <p:nvPr/>
        </p:nvPicPr>
        <p:blipFill>
          <a:blip r:embed="rId3">
            <a:extLst>
              <a:ext uri="{28A0092B-C50C-407E-A947-70E740481C1C}">
                <a14:useLocalDpi xmlns:a14="http://schemas.microsoft.com/office/drawing/2010/main" val="0"/>
              </a:ext>
            </a:extLst>
          </a:blip>
          <a:srcRect r="21178"/>
          <a:stretch>
            <a:fillRect/>
          </a:stretch>
        </p:blipFill>
        <p:spPr bwMode="auto">
          <a:xfrm>
            <a:off x="4795838" y="3121025"/>
            <a:ext cx="4071937" cy="3440113"/>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8914" name="Rectangle 2">
            <a:extLst>
              <a:ext uri="{FF2B5EF4-FFF2-40B4-BE49-F238E27FC236}">
                <a16:creationId xmlns:a16="http://schemas.microsoft.com/office/drawing/2014/main" id="{F368232A-5723-F73C-0D9F-21192829BE75}"/>
              </a:ext>
            </a:extLst>
          </p:cNvPr>
          <p:cNvSpPr>
            <a:spLocks noGrp="1" noChangeArrowheads="1"/>
          </p:cNvSpPr>
          <p:nvPr>
            <p:ph type="title"/>
          </p:nvPr>
        </p:nvSpPr>
        <p:spPr>
          <a:xfrm>
            <a:off x="635000" y="509588"/>
            <a:ext cx="6162675" cy="798512"/>
          </a:xfrm>
        </p:spPr>
        <p:txBody>
          <a:bodyPr/>
          <a:lstStyle/>
          <a:p>
            <a:pPr>
              <a:defRPr/>
            </a:pPr>
            <a:r>
              <a:rPr lang="en-US" sz="2800" dirty="0"/>
              <a:t>Australian requirements to be an egg or sperm donor</a:t>
            </a:r>
          </a:p>
        </p:txBody>
      </p:sp>
      <p:sp>
        <p:nvSpPr>
          <p:cNvPr id="16387" name="Rectangle 3">
            <a:extLst>
              <a:ext uri="{FF2B5EF4-FFF2-40B4-BE49-F238E27FC236}">
                <a16:creationId xmlns:a16="http://schemas.microsoft.com/office/drawing/2014/main" id="{90D06325-7012-4D6E-4E24-E99D8ED1C4F9}"/>
              </a:ext>
            </a:extLst>
          </p:cNvPr>
          <p:cNvSpPr>
            <a:spLocks noGrp="1" noChangeArrowheads="1"/>
          </p:cNvSpPr>
          <p:nvPr>
            <p:ph type="body" idx="1"/>
          </p:nvPr>
        </p:nvSpPr>
        <p:spPr>
          <a:xfrm>
            <a:off x="274638" y="1570038"/>
            <a:ext cx="4487862" cy="4381500"/>
          </a:xfrm>
        </p:spPr>
        <p:txBody>
          <a:bodyPr/>
          <a:lstStyle/>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Applies to both Australian and International donors</a:t>
            </a:r>
          </a:p>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Normal medical history and examination</a:t>
            </a:r>
          </a:p>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Extended genetic carrier screen – tests for up to 600 medical conditions </a:t>
            </a:r>
          </a:p>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Normal blood, and semen if appropriate, screening</a:t>
            </a:r>
          </a:p>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Counselling, with partner if appropriate </a:t>
            </a:r>
          </a:p>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Consent to Open Identity in the future and details held on a confidential Government register</a:t>
            </a:r>
          </a:p>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Quarantine periods apply before can be used in a treatment cycle.</a:t>
            </a:r>
          </a:p>
          <a:p>
            <a:endParaRPr lang="en-US" altLang="en-US" sz="1800" dirty="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transition>
    <p:cut thruBlk="1"/>
  </p:transition>
</p:sld>
</file>

<file path=ppt/theme/theme1.xml><?xml version="1.0" encoding="utf-8"?>
<a:theme xmlns:a="http://schemas.openxmlformats.org/drawingml/2006/main" name="Ray (D:)">
  <a:themeElements>
    <a:clrScheme name="">
      <a:dk1>
        <a:srgbClr val="000000"/>
      </a:dk1>
      <a:lt1>
        <a:srgbClr val="114FFB"/>
      </a:lt1>
      <a:dk2>
        <a:srgbClr val="000000"/>
      </a:dk2>
      <a:lt2>
        <a:srgbClr val="919191"/>
      </a:lt2>
      <a:accent1>
        <a:srgbClr val="618FFD"/>
      </a:accent1>
      <a:accent2>
        <a:srgbClr val="00AE00"/>
      </a:accent2>
      <a:accent3>
        <a:srgbClr val="AAB2FD"/>
      </a:accent3>
      <a:accent4>
        <a:srgbClr val="000000"/>
      </a:accent4>
      <a:accent5>
        <a:srgbClr val="B7C6FE"/>
      </a:accent5>
      <a:accent6>
        <a:srgbClr val="009D00"/>
      </a:accent6>
      <a:hlink>
        <a:srgbClr val="FC0128"/>
      </a:hlink>
      <a:folHlink>
        <a:srgbClr val="CECECE"/>
      </a:folHlink>
    </a:clrScheme>
    <a:fontScheme name="Ray (D:)">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Ray (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ay (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ay (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ay (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ay (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ay (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ay (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FFexisting layout</Template>
  <TotalTime>13375</TotalTime>
  <Words>3170</Words>
  <Application>Microsoft Office PowerPoint</Application>
  <PresentationFormat>On-screen Show (4:3)</PresentationFormat>
  <Paragraphs>316</Paragraphs>
  <Slides>37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Arial</vt:lpstr>
      <vt:lpstr>Calibri</vt:lpstr>
      <vt:lpstr>Tahoma</vt:lpstr>
      <vt:lpstr>Times New Roman</vt:lpstr>
      <vt:lpstr>Trebuchet MS</vt:lpstr>
      <vt:lpstr>Verdana</vt:lpstr>
      <vt:lpstr>Ray (D:)</vt:lpstr>
      <vt:lpstr>PowerPoint Presentation</vt:lpstr>
      <vt:lpstr>PowerPoint Presentation</vt:lpstr>
      <vt:lpstr>History    </vt:lpstr>
      <vt:lpstr>How common are donor sperm treatments and what is involved?  Donor sperm Intrauterine insemination cycles</vt:lpstr>
      <vt:lpstr>PowerPoint Presentation</vt:lpstr>
      <vt:lpstr>Donor sperm and egg donation IVF cycles  The woman injects drugs to encourage more than one egg to grow, collection of the eggs and fertilisation of eggs with sperm or freezing of donor eggs happens on the same day.  Resulting embryos are transferred or frozen 3 to 5 days later.</vt:lpstr>
      <vt:lpstr>PowerPoint Presentation</vt:lpstr>
      <vt:lpstr>Embryo transfer in donor egg  (and donor sperm) IVF Cycles </vt:lpstr>
      <vt:lpstr>Australian requirements to be an egg or sperm donor</vt:lpstr>
      <vt:lpstr>Commercial trading in human eggs, human sperm or human embryos</vt:lpstr>
      <vt:lpstr>RTAC (FSANZ), NHMRC, NSW Government …</vt:lpstr>
      <vt:lpstr>Different Australian states have different rules re family number per donor</vt:lpstr>
      <vt:lpstr>Outcomes of resulting children   </vt:lpstr>
      <vt:lpstr>PowerPoint Presentation</vt:lpstr>
      <vt:lpstr>Why do men and women become donors?</vt:lpstr>
      <vt:lpstr>What about the children?</vt:lpstr>
      <vt:lpstr>Should a child be told of their donor origins?   Yes</vt:lpstr>
      <vt:lpstr>When is the ideal time to tell a donor conceived child of their origins?</vt:lpstr>
      <vt:lpstr>PowerPoint Presentation</vt:lpstr>
      <vt:lpstr>Treatment timeline:  summary of donor recipient process</vt:lpstr>
      <vt:lpstr>Costs Out of pocket costs if have access to Medicare. Cost of donor eggs and donor sperm not included as not Medicare rebatable  Intrauterine insemination $2,000  + donor sperm cost Donor egg   $5,881  + donor egg cost IVF with donor sperm $4,500  + donor sperm cost </vt:lpstr>
      <vt:lpstr>Sperm donors sourced from Connection Websites and Facebook </vt:lpstr>
      <vt:lpstr>PowerPoint Presentation</vt:lpstr>
      <vt:lpstr>PowerPoint Presentation</vt:lpstr>
      <vt:lpstr>Optimise preconception health – Women  Important for egg donors and recipients of donor eggs and donor sperm</vt:lpstr>
      <vt:lpstr>PowerPoint Presentation</vt:lpstr>
      <vt:lpstr>Vitamin D:</vt:lpstr>
      <vt:lpstr>Iodine: adjusted probability for not becoming pregnant</vt:lpstr>
      <vt:lpstr>PowerPoint Presentation</vt:lpstr>
      <vt:lpstr>PowerPoint Presentation</vt:lpstr>
      <vt:lpstr>A man’s sperm concentration or count varies a lot over time</vt:lpstr>
      <vt:lpstr>Just as with a woman’s eggs, a man is born with all the cells he will have in his life to make sperm. The difference is that unlike eggs, sperm cells can divide multiple times over a man’s lifetime to make more sperm.  A man makes over 525 billion sperm cells during his lifetime. That many replications of the germ cells can lead to increased DNA errors.</vt:lpstr>
      <vt:lpstr>As the DNA errors in the sperm get repeated and added to over time as a man ages, fertility is reduced and the risks of miscarriage and birth defects in the child increase.   Hence upper age limits on sperm donors and the importance of assessing men's sperm prior to donation or a donor egg treatment.   Lifestyle factors such as smoking, poor nutrition and too much alcohol increase those risks. </vt:lpstr>
      <vt:lpstr>Not all sperm are created equal …</vt:lpstr>
      <vt:lpstr>As a man ages, DNA damage in sperm can increase, reducing the chance of natural or treatment conception unless treated first Time to Conception for a 25 year old Woman vs. Male Partner’s Age</vt:lpstr>
      <vt:lpstr>Lifestyle changes and oral antioxidants have been shown to be very effective in reducing sperm DNA damage but take 6 to 8 weeks to be fully effective</vt:lpstr>
      <vt:lpstr>PowerPoint Presentation</vt:lpstr>
    </vt:vector>
  </TitlesOfParts>
  <Company>Valued Customer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SIRT TALK</dc:title>
  <dc:creator>user</dc:creator>
  <cp:lastModifiedBy>Anne Clark</cp:lastModifiedBy>
  <cp:revision>335</cp:revision>
  <cp:lastPrinted>2025-05-04T21:04:46Z</cp:lastPrinted>
  <dcterms:created xsi:type="dcterms:W3CDTF">2011-10-20T22:52:13Z</dcterms:created>
  <dcterms:modified xsi:type="dcterms:W3CDTF">2025-05-09T23:07:52Z</dcterms:modified>
</cp:coreProperties>
</file>